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153" r:id="rId2"/>
    <p:sldId id="724" r:id="rId3"/>
    <p:sldId id="337" r:id="rId4"/>
    <p:sldId id="338" r:id="rId5"/>
    <p:sldId id="747" r:id="rId6"/>
    <p:sldId id="263" r:id="rId7"/>
    <p:sldId id="735" r:id="rId8"/>
    <p:sldId id="737" r:id="rId9"/>
    <p:sldId id="736" r:id="rId10"/>
    <p:sldId id="4157" r:id="rId11"/>
    <p:sldId id="728" r:id="rId12"/>
    <p:sldId id="4156" r:id="rId13"/>
    <p:sldId id="734" r:id="rId14"/>
    <p:sldId id="748" r:id="rId15"/>
    <p:sldId id="287" r:id="rId16"/>
    <p:sldId id="41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516" autoAdjust="0"/>
  </p:normalViewPr>
  <p:slideViewPr>
    <p:cSldViewPr snapToGrid="0">
      <p:cViewPr varScale="1">
        <p:scale>
          <a:sx n="54" d="100"/>
          <a:sy n="54" d="100"/>
        </p:scale>
        <p:origin x="108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ata.census.gov/table?q=B16001:+LANGUAGE+SPOKEN+AT+HOME+BY+ABILITY+TO+SPEAK+ENGLISH+FOR+THE+POPULATION+5+YEARS+AND+OVER&amp;g=0100000US&amp;tid=ACSDT1Y2021.B16001&amp;moe=tru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ensus.gov/library/stories/2022/12/languages-we-speak-in-united-states.html" TargetMode="External"/><Relationship Id="rId4" Type="http://schemas.openxmlformats.org/officeDocument/2006/relationships/hyperlink" Target="https://www.census.gov/newsroom/press-releases/2023/language-at-home-acs-5-year.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migrationpolicy.org/programs/data-hub/state-immigration-data-profiles" TargetMode="External"/><Relationship Id="rId4" Type="http://schemas.openxmlformats.org/officeDocument/2006/relationships/hyperlink" Target="https://www.census.gov/library/visualizations/interactive/people-that-speak-english-less-than-very-well.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ensus.gov/programs-surveys/acs/abou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dc.gov/immigrantrefugeehealth/profiles/index.html" TargetMode="External"/><Relationship Id="rId5" Type="http://schemas.openxmlformats.org/officeDocument/2006/relationships/hyperlink" Target="https://www.minorityhealth.hhs.gov/" TargetMode="External"/><Relationship Id="rId4" Type="http://schemas.openxmlformats.org/officeDocument/2006/relationships/hyperlink" Target="https://medlineplus.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grationpolicy.org/programs/data-hub/charts/top-immigrant-populations-us-stat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ata.census.gov/profile/United_States?g=010XX00US" TargetMode="External"/><Relationship Id="rId4" Type="http://schemas.openxmlformats.org/officeDocument/2006/relationships/hyperlink" Target="https://data.census.gov/table/ACSDP1Y2022.DP02?g=010XX00U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acs/www/about/why-we-ask-each-question/languag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Hi everyone!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Welcome to Providing Multilingual Health Information.. Thank you so much for joining this webinar and taking time to learn about Health information resources available for those who speak a language other than English.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47749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3333750" algn="l"/>
              </a:tabLs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list of the primary languages spoken other than English by people over 5 years old at home in the United States. Of the 21.7% of people over 5 years old who speak a language other than English at home, the majority speak Spanish. The next most spoken languages are Chinese, Tagalog, Vietnamese, French, Arabic and Korean.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Obviously, there is no better way to know your community than being engaged and involved with community members and partner organizations, but there are lots of good reasons to look at data as well. This can help you explain why you need resources in languages other than English and provide some insight into communities that you may be missing. </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where do you go to find out about the people in your community?</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 action="ppaction://noaction"/>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 action="ppaction://noaction"/>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i="1" dirty="0">
                <a:hlinkClick r:id="rId3"/>
              </a:rPr>
              <a:t>ACS B16001"</a:t>
            </a:r>
            <a:r>
              <a:rPr lang="en-US" i="1" dirty="0"/>
              <a:t>. ACS B16001. U.S. Census Bureau. </a:t>
            </a: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4"/>
              </a:rPr>
              <a:t>Most Americans Speak Only English at Home or Speak English “Very Well” (census.gov)</a:t>
            </a:r>
            <a:r>
              <a:rPr lang="en-US" dirty="0"/>
              <a:t> https://www.census.gov/newsroom/press-releases/2023/language-at-home-acs-5-year.html</a:t>
            </a:r>
            <a:endParaRPr lang="en-US" dirty="0">
              <a:hlinkClick r:id="rId5"/>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0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Migration Policy Institute is a great place to start. </a:t>
            </a:r>
            <a:r>
              <a:rPr lang="en-US" b="0" i="0" dirty="0">
                <a:solidFill>
                  <a:srgbClr val="333333"/>
                </a:solidFill>
                <a:effectLst/>
                <a:latin typeface="Lato" panose="020F0502020204030203" pitchFamily="34" charset="0"/>
              </a:rPr>
              <a:t>Founded in 2001, the Migration Policy Institute (MPI) has established itself as a leading nonpartisan, evidence-informed institution in the field of migration policy and as a source of authoritative research, learning opportunities, and new policy ideas.</a:t>
            </a: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MPI has created the State Immigration Data Profiles tool using the U.S. Census Bureau’s American Community Survey (ACS) and Decennial Census data. The image on this slide is a screenshot of the interactive map. You can hover over each state and click on the link to a table with demographics, Language and education, workforces and Income date. We will take a tour of this tool later. </a:t>
            </a:r>
            <a:endParaRPr lang="en-US" dirty="0">
              <a:solidFill>
                <a:srgbClr val="0563C1"/>
              </a:solidFill>
              <a:hlinkClick r:id="">
                <a:extLst>
                  <a:ext uri="{A12FA001-AC4F-418D-AE19-62706E023703}">
                    <ahyp:hlinkClr xmlns:ahyp="http://schemas.microsoft.com/office/drawing/2018/hyperlinkcolor" val="tx"/>
                  </a:ext>
                </a:extLst>
              </a:hlinkClick>
            </a:endParaRPr>
          </a:p>
          <a:p>
            <a:endParaRPr lang="en-US" dirty="0">
              <a:solidFill>
                <a:srgbClr val="0563C1"/>
              </a:solidFill>
              <a:hlinkClick r:id="">
                <a:extLst>
                  <a:ext uri="{A12FA001-AC4F-418D-AE19-62706E023703}">
                    <ahyp:hlinkClr xmlns:ahyp="http://schemas.microsoft.com/office/drawing/2018/hyperlinkcolor" val="tx"/>
                  </a:ext>
                </a:extLst>
              </a:hlinkClick>
            </a:endParaRPr>
          </a:p>
          <a:p>
            <a:r>
              <a:rPr lang="en-US" u="sng" dirty="0">
                <a:solidFill>
                  <a:srgbClr val="0563C1"/>
                </a:solidFill>
                <a:hlinkClick r:id="rId3">
                  <a:extLst>
                    <a:ext uri="{A12FA001-AC4F-418D-AE19-62706E023703}">
                      <ahyp:hlinkClr xmlns:ahyp="http://schemas.microsoft.com/office/drawing/2018/hyperlinkcolor" val="tx"/>
                    </a:ext>
                  </a:extLst>
                </a:hlinkClick>
              </a:rPr>
              <a:t>Sources:</a:t>
            </a:r>
            <a:endParaRPr lang="en-US" u="sng"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Language Use in the United States: 2019 (census.gov)</a:t>
            </a:r>
            <a:r>
              <a:rPr lang="en-US" dirty="0"/>
              <a:t> https://www.census.gov/content/dam/Census/library/publications/2022/acs/acs-50.pdf</a:t>
            </a:r>
          </a:p>
          <a:p>
            <a:r>
              <a:rPr lang="en-US" dirty="0">
                <a:hlinkClick r:id="rId4"/>
              </a:rPr>
              <a:t>People That Speak English Less Than "Very Well" in the United States (census.gov)</a:t>
            </a:r>
            <a:r>
              <a:rPr lang="en-US" dirty="0"/>
              <a:t> https://www.census.gov/library/visualizations/interactive/people-that-speak-english-less-than-very-well.html</a:t>
            </a:r>
          </a:p>
          <a:p>
            <a:endParaRPr lang="en-US" dirty="0"/>
          </a:p>
          <a:p>
            <a:r>
              <a:rPr lang="en-US" dirty="0"/>
              <a:t>B16001 search by state  2020 </a:t>
            </a:r>
            <a:r>
              <a:rPr lang="en-US" dirty="0" err="1"/>
              <a:t>acs</a:t>
            </a:r>
            <a:r>
              <a:rPr lang="en-US" dirty="0"/>
              <a:t> 5 year estimates is a good choice….some data is suppressed  if you enter your state and you don’t get the table, it may be that the data has been suppressed</a:t>
            </a:r>
          </a:p>
          <a:p>
            <a:endParaRPr lang="en-US" dirty="0"/>
          </a:p>
          <a:p>
            <a:r>
              <a:rPr lang="en-US" dirty="0">
                <a:hlinkClick r:id="rId5"/>
              </a:rPr>
              <a:t>Program: State Immigration Data Profiles | migrationpolicy.org</a:t>
            </a:r>
            <a:r>
              <a:rPr lang="en-US" dirty="0"/>
              <a:t>  https://www.migrationpolicy.org/programs/data-hub/state-immigration-data-profiles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78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C4C4C"/>
                </a:solidFill>
                <a:effectLst/>
                <a:latin typeface="Avenir Next"/>
              </a:rPr>
              <a:t>Sometimes it is necessary to drill it down to the county level And ArcGIS has the perfect tool. This interactive map shows the predominant language(s) spoken by people who have limited English speaking ability</a:t>
            </a:r>
          </a:p>
          <a:p>
            <a:endParaRPr lang="en-US" b="0" i="0" dirty="0">
              <a:solidFill>
                <a:srgbClr val="4C4C4C"/>
              </a:solidFill>
              <a:effectLst/>
              <a:latin typeface="Avenir Next"/>
            </a:endParaRPr>
          </a:p>
          <a:p>
            <a:r>
              <a:rPr lang="en-US" b="0" i="0" dirty="0">
                <a:solidFill>
                  <a:srgbClr val="4C4C4C"/>
                </a:solidFill>
                <a:effectLst/>
                <a:latin typeface="Avenir Next"/>
              </a:rPr>
              <a:t>This is shown using American Community Survey data from the US Census Bureau by state, county, and tract. </a:t>
            </a:r>
            <a:r>
              <a:rPr lang="en-US" b="0" i="0" dirty="0">
                <a:solidFill>
                  <a:srgbClr val="4C4C4C"/>
                </a:solidFill>
                <a:effectLst/>
                <a:latin typeface="Avenir Next W01"/>
              </a:rPr>
              <a:t>This map contains layers using the most current release of the U.S. Census Bureau's American Community Survey (ACS) 5-year estimates. The layers are updated annually to reflect the most current data values and geographical boundaries. This image was created in April of 2023 and updated in May of 2023.</a:t>
            </a:r>
          </a:p>
          <a:p>
            <a:r>
              <a:rPr lang="en-US" b="0" i="0" dirty="0">
                <a:solidFill>
                  <a:srgbClr val="4C4C4C"/>
                </a:solidFill>
                <a:effectLst/>
                <a:latin typeface="Avenir Next W01"/>
              </a:rPr>
              <a:t>The </a:t>
            </a:r>
            <a:r>
              <a:rPr lang="en-US" b="0" i="0" u="sng" dirty="0">
                <a:solidFill>
                  <a:srgbClr val="005E95"/>
                </a:solidFill>
                <a:effectLst/>
                <a:latin typeface="Avenir Next W01"/>
                <a:hlinkClick r:id="rId3"/>
              </a:rPr>
              <a:t>American Community Survey</a:t>
            </a:r>
            <a:r>
              <a:rPr lang="en-US" b="0" i="0" dirty="0">
                <a:solidFill>
                  <a:srgbClr val="4C4C4C"/>
                </a:solidFill>
                <a:effectLst/>
                <a:latin typeface="Avenir Next W01"/>
              </a:rPr>
              <a:t> (ACS) is an ongoing survey that provides vital information on a yearly basis about our nation and its people. Information from the survey generates data that help determine how more than $675 billion in federal and state funds are distributed each year.</a:t>
            </a:r>
          </a:p>
          <a:p>
            <a:endParaRPr lang="en-US" b="0" i="0" dirty="0">
              <a:solidFill>
                <a:srgbClr val="4C4C4C"/>
              </a:solidFill>
              <a:effectLst/>
              <a:latin typeface="Avenir Next W01"/>
            </a:endParaRPr>
          </a:p>
          <a:p>
            <a:r>
              <a:rPr lang="en-US" b="0" i="0" dirty="0">
                <a:solidFill>
                  <a:srgbClr val="4C4C4C"/>
                </a:solidFill>
                <a:effectLst/>
                <a:latin typeface="Avenir Next W01"/>
              </a:rPr>
              <a:t>This map uses a feature effect to identify the counties with either 10,000 or 5% of the population having limited English ability. We will take a tour of this tool too.</a:t>
            </a:r>
            <a:endParaRPr lang="en-US" b="0" i="0" dirty="0">
              <a:solidFill>
                <a:srgbClr val="4C4C4C"/>
              </a:solidFill>
              <a:effectLst/>
              <a:latin typeface="Avenir Nex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063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including this slide for later reference. On this slide, I have a screenshot of the United States Census Data page with an arrow pointing to data profiles. This is a helpful tool for getting an overview of your local area and is included in the class handout. </a:t>
            </a:r>
          </a:p>
          <a:p>
            <a:r>
              <a:rPr lang="en-US" dirty="0"/>
              <a:t>Census.gov/data.html</a:t>
            </a:r>
          </a:p>
          <a:p>
            <a:endParaRPr lang="en-US" dirty="0"/>
          </a:p>
          <a:p>
            <a:r>
              <a:rPr lang="en-US" dirty="0"/>
              <a:t>Let’s look at the two data tools I mentioned: </a:t>
            </a:r>
          </a:p>
          <a:p>
            <a:endParaRPr lang="en-US" dirty="0"/>
          </a:p>
          <a:p>
            <a:r>
              <a:rPr lang="en-US">
                <a:hlinkClick r:id="rId3"/>
              </a:rPr>
              <a:t>Program: State Immigration Data Profiles | migrationpolicy.org</a:t>
            </a:r>
            <a:r>
              <a:rPr lang="en-US"/>
              <a:t> </a:t>
            </a:r>
            <a:endParaRPr lang="en-US" dirty="0"/>
          </a:p>
          <a:p>
            <a:endParaRPr lang="en-US" dirty="0"/>
          </a:p>
          <a:p>
            <a:r>
              <a:rPr lang="en-US" dirty="0"/>
              <a:t>ArcGIS https://www.arcgis.com/home/webmap/viewer.html?webmap=2c15f2d8d81343d883e70a73317a5cb9</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57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One of the ways we support our communities is through information access. I mentioned we will quickly review some data tools, and then I will share a few free resources that are good sources of information in languages other than English, as well as information that can help us learn about the countries, health conditions, and experiences of refugees and asylees.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b="0" i="0" u="none" strike="noStrik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43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cs typeface="Arial"/>
                <a:sym typeface="Arial"/>
              </a:rPr>
              <a:t>First, we will look at the MPI state immigration profiles and the ArcGIS tool.  </a:t>
            </a:r>
            <a:r>
              <a:rPr lang="en-US" b="0" dirty="0"/>
              <a:t>then review five resources on the slide. In addition to these resources, I want to point out that many state health departments also have resources specific to new arrivals such as refugees and asylees, as well as information in multiple languages, so that is another place to start when searching for information.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ea typeface="Arial"/>
                <a:cs typeface="Arial"/>
                <a:sym typeface="Arial"/>
              </a:rPr>
              <a:t>Information sources</a:t>
            </a:r>
            <a:endParaRPr dirty="0"/>
          </a:p>
          <a:p>
            <a:pPr marL="0" lvl="0" indent="0" algn="l" rtl="0">
              <a:spcBef>
                <a:spcPts val="0"/>
              </a:spcBef>
              <a:spcAft>
                <a:spcPts val="0"/>
              </a:spcAft>
              <a:buNone/>
            </a:pPr>
            <a:endParaRPr b="1" dirty="0">
              <a:solidFill>
                <a:srgbClr val="000000"/>
              </a:solidFill>
              <a:latin typeface="Arial"/>
              <a:ea typeface="Arial"/>
              <a:cs typeface="Arial"/>
              <a:sym typeface="Arial"/>
            </a:endParaRPr>
          </a:p>
          <a:p>
            <a:pPr marL="0" lvl="0" indent="0" algn="l" rtl="0">
              <a:spcBef>
                <a:spcPts val="0"/>
              </a:spcBef>
              <a:spcAft>
                <a:spcPts val="0"/>
              </a:spcAft>
              <a:buNone/>
            </a:pPr>
            <a:r>
              <a:rPr lang="en-US" b="1" u="none" dirty="0">
                <a:solidFill>
                  <a:schemeClr val="tx1"/>
                </a:solidFill>
                <a:hlinkClick r:id="rId3">
                  <a:extLst>
                    <a:ext uri="{A12FA001-AC4F-418D-AE19-62706E023703}">
                      <ahyp:hlinkClr xmlns:ahyp="http://schemas.microsoft.com/office/drawing/2018/hyperlinkcolor" val="tx"/>
                    </a:ext>
                  </a:extLst>
                </a:hlinkClick>
              </a:rPr>
              <a:t>Migration Policy Institute:  </a:t>
            </a:r>
            <a:r>
              <a:rPr lang="en-US" dirty="0">
                <a:solidFill>
                  <a:srgbClr val="0563C1"/>
                </a:solidFill>
                <a:hlinkClick r:id="rId3">
                  <a:extLst>
                    <a:ext uri="{A12FA001-AC4F-418D-AE19-62706E023703}">
                      <ahyp:hlinkClr xmlns:ahyp="http://schemas.microsoft.com/office/drawing/2018/hyperlinkcolor" val="tx"/>
                    </a:ext>
                  </a:extLst>
                </a:hlinkClick>
              </a:rPr>
              <a:t>https://www.migrationpolicy.org/programs/data-hub/state-immigration-data-profiles</a:t>
            </a:r>
            <a:endParaRPr lang="en-US" dirty="0">
              <a:solidFill>
                <a:srgbClr val="0563C1"/>
              </a:solidFill>
            </a:endParaRPr>
          </a:p>
          <a:p>
            <a:pPr marL="0" lvl="0" indent="0" algn="l" rtl="0">
              <a:spcBef>
                <a:spcPts val="0"/>
              </a:spcBef>
              <a:spcAft>
                <a:spcPts val="0"/>
              </a:spcAft>
              <a:buNone/>
            </a:pPr>
            <a:r>
              <a:rPr lang="en-US" b="1" dirty="0">
                <a:solidFill>
                  <a:srgbClr val="0563C1"/>
                </a:solidFill>
                <a:latin typeface="Arial"/>
                <a:ea typeface="Arial"/>
                <a:cs typeface="Arial"/>
                <a:sym typeface="Arial"/>
              </a:rPr>
              <a:t>ArcGIS: </a:t>
            </a:r>
            <a:r>
              <a:rPr lang="en-US" b="0" dirty="0">
                <a:solidFill>
                  <a:srgbClr val="0563C1"/>
                </a:solidFill>
                <a:latin typeface="Arial"/>
                <a:ea typeface="Arial"/>
                <a:cs typeface="Arial"/>
                <a:sym typeface="Arial"/>
              </a:rPr>
              <a:t>https://www.arcgis.com/home/webmap/viewer.html?webmap=2c15f2d8d81343d883e70a73317a5cb9</a:t>
            </a:r>
            <a:endParaRPr b="0"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MedlinePlus: </a:t>
            </a:r>
            <a:r>
              <a:rPr lang="en-US" sz="1200" b="0" i="0" u="sng" strike="noStrike" dirty="0">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https://medlineplus.gov/</a:t>
            </a:r>
            <a:endParaRPr b="0" dirty="0">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Office of Minority Health: </a:t>
            </a:r>
            <a:r>
              <a:rPr lang="en-US" sz="1200" b="0" i="0" u="sng" strike="noStrike" dirty="0">
                <a:solidFill>
                  <a:srgbClr val="2200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https://www.minorityhealth.hhs.gov/</a:t>
            </a:r>
            <a:r>
              <a:rPr lang="en-US" sz="1200" b="0" i="0" u="none" strike="noStrike" dirty="0">
                <a:solidFill>
                  <a:srgbClr val="000000"/>
                </a:solidFill>
                <a:latin typeface="Arial"/>
                <a:ea typeface="Arial"/>
                <a:cs typeface="Arial"/>
                <a:sym typeface="Arial"/>
              </a:rPr>
              <a:t> </a:t>
            </a:r>
            <a:endParaRPr b="0"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dirty="0">
                <a:solidFill>
                  <a:srgbClr val="000000"/>
                </a:solidFill>
                <a:latin typeface="Arial"/>
                <a:ea typeface="Arial"/>
                <a:cs typeface="Arial"/>
                <a:sym typeface="Arial"/>
              </a:rPr>
              <a:t>CDC Refugee Health Profiles: </a:t>
            </a:r>
            <a:r>
              <a:rPr lang="en-US" sz="1200" b="0" i="0" u="sng" strike="noStrike" dirty="0">
                <a:solidFill>
                  <a:srgbClr val="2200CC"/>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https://www.cdc.gov/immigrantrefugeehealth/profiles/index.html</a:t>
            </a:r>
            <a:r>
              <a:rPr lang="en-US" sz="1200" b="0" i="0" u="none" strike="noStrike" dirty="0">
                <a:solidFill>
                  <a:srgbClr val="000000"/>
                </a:solidFill>
                <a:latin typeface="Arial"/>
                <a:ea typeface="Arial"/>
                <a:cs typeface="Arial"/>
                <a:sym typeface="Arial"/>
              </a:rPr>
              <a:t> </a:t>
            </a:r>
          </a:p>
          <a:p>
            <a:pPr marL="0" marR="0" lvl="0" indent="0" algn="l" defTabSz="914400" rtl="0" eaLnBrk="1" fontAlgn="auto" latinLnBrk="0" hangingPunct="1">
              <a:lnSpc>
                <a:spcPct val="100000"/>
              </a:lnSpc>
              <a:spcBef>
                <a:spcPts val="360"/>
              </a:spcBef>
              <a:spcAft>
                <a:spcPts val="0"/>
              </a:spcAft>
              <a:buClr>
                <a:srgbClr val="000000"/>
              </a:buClr>
              <a:buSzPts val="1200"/>
              <a:buFont typeface="Arial"/>
              <a:buNone/>
              <a:tabLst/>
              <a:defRPr/>
            </a:pPr>
            <a:r>
              <a:rPr lang="en-US" b="1" dirty="0" err="1"/>
              <a:t>EthnoMed</a:t>
            </a:r>
            <a:r>
              <a:rPr lang="en-US" b="1" dirty="0"/>
              <a:t>: </a:t>
            </a:r>
            <a:r>
              <a:rPr lang="en-US" b="0" dirty="0"/>
              <a:t>https://ethnomed.org/</a:t>
            </a:r>
          </a:p>
          <a:p>
            <a:pPr marL="0" marR="0" lvl="0" indent="0" algn="l" rtl="0">
              <a:lnSpc>
                <a:spcPct val="100000"/>
              </a:lnSpc>
              <a:spcBef>
                <a:spcPts val="360"/>
              </a:spcBef>
              <a:spcAft>
                <a:spcPts val="0"/>
              </a:spcAft>
              <a:buClr>
                <a:srgbClr val="000000"/>
              </a:buClr>
              <a:buSzPts val="1200"/>
              <a:buFont typeface="Arial"/>
              <a:buNone/>
            </a:pPr>
            <a:r>
              <a:rPr lang="en-US" b="1" dirty="0">
                <a:latin typeface="Arial"/>
                <a:ea typeface="Arial"/>
                <a:cs typeface="Arial"/>
                <a:sym typeface="Arial"/>
              </a:rPr>
              <a:t>Health Translations: </a:t>
            </a:r>
            <a:r>
              <a:rPr lang="en-US" b="0" dirty="0">
                <a:latin typeface="Arial"/>
                <a:ea typeface="Arial"/>
                <a:cs typeface="Arial"/>
                <a:sym typeface="Arial"/>
              </a:rPr>
              <a:t>https://www.healthtranslations.vic.gov.au/</a:t>
            </a:r>
          </a:p>
        </p:txBody>
      </p:sp>
      <p:sp>
        <p:nvSpPr>
          <p:cNvPr id="418" name="Google Shape;418;p29: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Thank you so much for your time and attention today. Please reach out with any questions or to your regional office to learn more about what NNLM offers. I believe that Rebecca will share the Evaluation Link at this time.  I am happy to answer any questions you might have.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53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and helping those communities serve the people they know best.  </a:t>
            </a:r>
          </a:p>
          <a:p>
            <a:r>
              <a:rPr lang="en-US" dirty="0"/>
              <a:t>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r>
              <a:rPr lang="en-US" dirty="0"/>
              <a:t>We do this primarily through three different methods: 1) providing funding to organizations so that they can work within their own communities; 2) other forms of outreach and engagement;  And then like today, we offer a wide range of training and education opportunities. </a:t>
            </a:r>
          </a:p>
          <a:p>
            <a:r>
              <a:rPr lang="en-US" dirty="0"/>
              <a:t>I represent Region 3, here in the center, which includes the states of Arkansas, Kansas, Louisiana, Missouri, Nebraska, Oklahoma, and Texas. </a:t>
            </a:r>
          </a:p>
          <a:p>
            <a:r>
              <a:rPr lang="en-US" dirty="0"/>
              <a:t>You might also be interested in one of our new offerings. We recently launched the NNLM Discovery podcast.  Podcasts are available wherever you get your podcasts or on nnlm.gov/podcast</a:t>
            </a:r>
          </a:p>
          <a:p>
            <a:r>
              <a:rPr lang="en-US" dirty="0"/>
              <a:t>I encourage you all to visit nnlm.gov to learn more.	</a:t>
            </a:r>
          </a:p>
          <a:p>
            <a:endParaRPr lang="en-US" dirty="0"/>
          </a:p>
          <a:p>
            <a:pPr marL="914400" marR="0" lvl="1"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i="0" u="none" strike="noStrike" dirty="0">
                <a:solidFill>
                  <a:srgbClr val="000000"/>
                </a:solidFill>
                <a:latin typeface="Arial"/>
                <a:ea typeface="Arial"/>
                <a:cs typeface="Arial"/>
                <a:sym typeface="Arial"/>
              </a:rPr>
              <a:t>Connect With Your Region 3: https://library.unthsc.edu/nnlmregion3/</a:t>
            </a:r>
            <a:endParaRPr lang="en-US" dirty="0"/>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Here are our is our agenda for the next hour. </a:t>
            </a:r>
          </a:p>
          <a:p>
            <a:pPr marL="0" lvl="0" indent="0" algn="l" rtl="0">
              <a:spcBef>
                <a:spcPts val="0"/>
              </a:spcBef>
              <a:spcAft>
                <a:spcPts val="0"/>
              </a:spcAft>
              <a:buNone/>
            </a:pPr>
            <a:endParaRPr lang="en-US" sz="1200" b="0"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I think that if you chose to attend this webinar, then you’re probably already in agreement that We all need health and medical information in language that we can understand. </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To that end, We will start with some brief background information and describe statistics related to immigrants in the United States; we’ll review some websites to show you how to access data when planning for the language needs in your community;</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The I will give you a tour of a few websites that offer free, reliable health information in multiple languages.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43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2491405b0_0_0: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2491405b0_0_0:notes"/>
          <p:cNvSpPr txBox="1">
            <a:spLocks noGrp="1"/>
          </p:cNvSpPr>
          <p:nvPr>
            <p:ph type="body" idx="1"/>
          </p:nvPr>
        </p:nvSpPr>
        <p:spPr>
          <a:xfrm>
            <a:off x="701849" y="4473575"/>
            <a:ext cx="5608472" cy="366090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dirty="0"/>
              <a:t>To get started What are the most common languages other than English you run into in your community or at your library? Please add your answers in the chat and if you are unsure then that is good too!</a:t>
            </a:r>
          </a:p>
          <a:p>
            <a:pPr marL="0" indent="0">
              <a:buSzPts val="1100"/>
            </a:pPr>
            <a:endParaRPr lang="en-US" dirty="0"/>
          </a:p>
          <a:p>
            <a:pPr marL="0" indent="0">
              <a:buSzPts val="1100"/>
            </a:pPr>
            <a:r>
              <a:rPr lang="en-US" dirty="0"/>
              <a:t>My experience in working with information in multiple languages is primarily the need for Spanish as there are a lot of people who speak Spanish in my community. So, If I am looking for documents to share, I want to make sure there is also a version in Spanish. But I have also had requests for Pashto, and Arabic.</a:t>
            </a:r>
          </a:p>
          <a:p>
            <a:pPr marL="0" indent="0">
              <a:buSzPts val="1100"/>
            </a:pPr>
            <a:endParaRPr lang="en-US" dirty="0"/>
          </a:p>
          <a:p>
            <a:pPr marL="0" indent="0">
              <a:buSzPts val="1100"/>
            </a:pPr>
            <a:r>
              <a:rPr lang="en-US" dirty="0"/>
              <a:t>I am seeing----------------Thank you for sharing. The reason I asked is to help us see there are more and more people in the US seeking information in languages other than English and health information is no exception.</a:t>
            </a:r>
          </a:p>
          <a:p>
            <a:pPr marL="0" indent="0">
              <a:buSzPts val="1100"/>
            </a:pPr>
            <a:endParaRPr lang="en-US" dirty="0"/>
          </a:p>
          <a:p>
            <a:pPr marL="0" indent="0">
              <a:buSzPts val="1100"/>
            </a:pPr>
            <a:endParaRPr lang="en-US" dirty="0"/>
          </a:p>
          <a:p>
            <a:pPr marL="0" lvl="0" indent="0" algn="l" rtl="0">
              <a:spcBef>
                <a:spcPts val="360"/>
              </a:spcBef>
              <a:spcAft>
                <a:spcPts val="0"/>
              </a:spcAft>
              <a:buNone/>
            </a:pPr>
            <a:endParaRPr lang="en-US" dirty="0"/>
          </a:p>
        </p:txBody>
      </p:sp>
      <p:sp>
        <p:nvSpPr>
          <p:cNvPr id="207" name="Google Shape;207;g152491405b0_0_0:notes"/>
          <p:cNvSpPr txBox="1">
            <a:spLocks noGrp="1"/>
          </p:cNvSpPr>
          <p:nvPr>
            <p:ph type="sldNum" idx="12"/>
          </p:nvPr>
        </p:nvSpPr>
        <p:spPr>
          <a:xfrm>
            <a:off x="3970134" y="8829675"/>
            <a:ext cx="3038636" cy="466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The first section that we’ll cover gives some general statistics about immigrants and language usage in the United States.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3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rPr>
              <a:t>Source: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t>https://data.census.gov/table/ACSSPP1Y2023.S0201?t=601:Foreign-Born&amp;y=2023</a:t>
            </a:r>
          </a:p>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When you see or hear the word immigrant, or foreign-born many definitions may come to mind.  According to the U.S. census bureau, the term "foreign born" refers to people residing in the United States who were not U.S. citizens at birth. This population includes naturalized citizens, lawful permanent residents, certain legal nonimmigrants such as persons on student or work visas who are temporary migrants, those admitted under refugee or asylee status who are humanitarian migrants, and unauthorized migrants residing in the United States.</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 do want to point out that this is not “new arrival” data but those included as foreign born may have lived in the United States for 75 years and been naturalized citizens for much of their lives. </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According to US Census data for 2023, there are about 48 million immigrants in the United States which represents 14.4% of the overall population. To put this into context </a:t>
            </a:r>
            <a:r>
              <a:rPr lang="en-US" sz="12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of January 1, 2024, </a:t>
            </a:r>
            <a:r>
              <a:rPr lang="en-US" sz="1800" dirty="0"/>
              <a:t>U.S. Census Bureau projected the U.S. population to be </a:t>
            </a:r>
            <a:r>
              <a:rPr lang="en-US" sz="12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around 335.9 million. </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2800" u="none" dirty="0">
                <a:solidFill>
                  <a:schemeClr val="tx1"/>
                </a:solidFill>
                <a:hlinkClick r:id="rId3">
                  <a:extLst>
                    <a:ext uri="{A12FA001-AC4F-418D-AE19-62706E023703}">
                      <ahyp:hlinkClr xmlns:ahyp="http://schemas.microsoft.com/office/drawing/2018/hyperlinkcolor" val="tx"/>
                    </a:ext>
                  </a:extLst>
                </a:hlinkClick>
              </a:rPr>
              <a:t>Additional sources of information:</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t>2018-2022 numbers from the Migration Policy Institute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t>https://www.migrationpolicy.org/programs/data-hub/charts/us-immigrant-population-state-and-county</a:t>
            </a:r>
          </a:p>
          <a:p>
            <a:endParaRPr lang="en-US" sz="1800" dirty="0"/>
          </a:p>
          <a:p>
            <a:r>
              <a:rPr lang="en-US" sz="1800" dirty="0"/>
              <a:t>Https://www.census.gov/topics/population/foreign-born/about.html#par_textimage</a:t>
            </a:r>
            <a:endParaRPr lang="en-US" sz="1800" b="0"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lvl="0" indent="0" algn="l" rtl="0">
              <a:spcBef>
                <a:spcPts val="360"/>
              </a:spcBef>
              <a:spcAft>
                <a:spcPts val="0"/>
              </a:spcAft>
              <a:buNone/>
            </a:pPr>
            <a:r>
              <a:rPr lang="en-US" dirty="0">
                <a:hlinkClick r:id="rId4"/>
              </a:rPr>
              <a:t>Total Households in U.S. Census Bureau Table</a:t>
            </a:r>
            <a:r>
              <a:rPr lang="en-US" dirty="0"/>
              <a:t> </a:t>
            </a:r>
          </a:p>
          <a:p>
            <a:pPr marL="0" lvl="0" indent="0" algn="l" rtl="0">
              <a:spcBef>
                <a:spcPts val="360"/>
              </a:spcBef>
              <a:spcAft>
                <a:spcPts val="0"/>
              </a:spcAft>
              <a:buNone/>
            </a:pPr>
            <a:r>
              <a:rPr lang="en-US" dirty="0"/>
              <a:t>https://data.census.gov/table/ACSDP1Y2022.DP02?g=010XX00US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hlinkClick r:id="rId5"/>
              </a:rPr>
              <a:t>United States - Census Bureau Profile</a:t>
            </a:r>
            <a:r>
              <a:rPr lang="en-US" dirty="0"/>
              <a:t> Infographics https://data.census.gov/profile/United_States?g=010XX00US</a:t>
            </a:r>
            <a:endParaRPr dirty="0"/>
          </a:p>
        </p:txBody>
      </p:sp>
      <p:sp>
        <p:nvSpPr>
          <p:cNvPr id="223" name="Google Shape;223;p6: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The graphic on the slide is a screenshot from a Census tool using data from 2015, but this is still fairly consistent with data from 2022.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Almost 22 percent of people in the United States speak a language other than English at home, and 8 percent have limited English proficiency (LEP). For the Census data this means people who speak English less than very well.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This tool is included in the handout and from this page, you can also search for the same data by state and county for your area using the 2015 data. </a:t>
            </a:r>
          </a:p>
          <a:p>
            <a:pPr marL="0" indent="0">
              <a:lnSpc>
                <a:spcPct val="90000"/>
              </a:lnSpc>
              <a:spcBef>
                <a:spcPts val="1000"/>
              </a:spcBef>
              <a:spcAft>
                <a:spcPts val="0"/>
              </a:spcAft>
              <a:buFont typeface="Arial"/>
              <a:buNone/>
            </a:pPr>
            <a:endParaRPr lang="en-US" dirty="0">
              <a:hlinkClick r:id=""/>
            </a:endParaRPr>
          </a:p>
          <a:p>
            <a:pPr marL="0" indent="0">
              <a:lnSpc>
                <a:spcPct val="90000"/>
              </a:lnSpc>
              <a:spcBef>
                <a:spcPts val="1000"/>
              </a:spcBef>
              <a:spcAft>
                <a:spcPts val="0"/>
              </a:spcAft>
              <a:buFont typeface="Arial"/>
              <a:buNone/>
            </a:pPr>
            <a:r>
              <a:rPr lang="en-US" dirty="0">
                <a:hlinkClick r:id=""/>
              </a:rPr>
              <a:t>Sources:</a:t>
            </a:r>
          </a:p>
          <a:p>
            <a:pPr marL="0" indent="0">
              <a:lnSpc>
                <a:spcPct val="90000"/>
              </a:lnSpc>
              <a:spcBef>
                <a:spcPts val="1000"/>
              </a:spcBef>
              <a:spcAft>
                <a:spcPts val="0"/>
              </a:spcAft>
              <a:buFont typeface="Arial"/>
              <a:buNone/>
            </a:pPr>
            <a:r>
              <a:rPr lang="en-US" dirty="0">
                <a:hlinkClick r:id=""/>
              </a:rPr>
              <a:t>2015 Data - People That Speak English Less Than "Very Well" in </a:t>
            </a:r>
            <a:r>
              <a:rPr lang="en-US" dirty="0" err="1">
                <a:hlinkClick r:id="rId3"/>
              </a:rPr>
              <a:t>theUnitedStates</a:t>
            </a:r>
            <a:r>
              <a:rPr lang="en-US" dirty="0">
                <a:hlinkClick r:id="rId3"/>
              </a:rPr>
              <a:t> (census.gov) </a:t>
            </a:r>
            <a:endParaRPr lang="en-US" dirty="0"/>
          </a:p>
          <a:p>
            <a:pPr marL="171450" indent="-171450">
              <a:lnSpc>
                <a:spcPct val="90000"/>
              </a:lnSpc>
              <a:spcBef>
                <a:spcPts val="1000"/>
              </a:spcBef>
              <a:spcAft>
                <a:spcPts val="0"/>
              </a:spcAft>
              <a:buFont typeface="Arial"/>
              <a:buChar char="•"/>
            </a:pPr>
            <a:endParaRPr lang="en-US" dirty="0">
              <a:latin typeface="Calibri"/>
              <a:cs typeface="Calibri"/>
            </a:endParaRPr>
          </a:p>
          <a:p>
            <a:pPr>
              <a:lnSpc>
                <a:spcPct val="90000"/>
              </a:lnSpc>
              <a:spcBef>
                <a:spcPts val="1000"/>
              </a:spcBef>
              <a:spcAft>
                <a:spcPts val="0"/>
              </a:spcAft>
            </a:pPr>
            <a:r>
              <a:rPr lang="en-US" dirty="0">
                <a:hlinkClick r:id="rId4"/>
              </a:rPr>
              <a:t>https://www.census.gov/acs/www/about/why-we-ask-each-question/language/</a:t>
            </a:r>
            <a:r>
              <a:rPr lang="en-US" dirty="0"/>
              <a:t> </a:t>
            </a:r>
            <a:endParaRPr lang="en-US" dirty="0">
              <a:cs typeface="Calibri"/>
            </a:endParaRPr>
          </a:p>
          <a:p>
            <a:endParaRPr lang="en-US" dirty="0">
              <a:latin typeface="Segoe UI"/>
              <a:cs typeface="Segoe UI"/>
            </a:endParaRPr>
          </a:p>
          <a:p>
            <a:r>
              <a:rPr lang="en-US" dirty="0">
                <a:hlinkClick r:id="rId5"/>
              </a:rPr>
              <a:t>DP02: Selected Social ... - Census Bureau Table</a:t>
            </a:r>
            <a:r>
              <a:rPr lang="en-US" dirty="0"/>
              <a:t>   https://data.census.gov/table/ACSDP1Y2022.DP02?g=010XX00US</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28224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data come from? On the census, the following question is asked about if the person speaks a language other than English at home, if so, the language, and a self-report question asking how well does this person speak English, with the following choices, very well, well, not well and not at all. When it is reported, all the choices except very well are reported as “Less than very well”</a:t>
            </a:r>
          </a:p>
          <a:p>
            <a:r>
              <a:rPr lang="en-US" dirty="0"/>
              <a:t>Source:</a:t>
            </a:r>
          </a:p>
          <a:p>
            <a:pPr marL="171450" indent="-171450">
              <a:lnSpc>
                <a:spcPct val="90000"/>
              </a:lnSpc>
              <a:spcBef>
                <a:spcPts val="1000"/>
              </a:spcBef>
              <a:spcAft>
                <a:spcPts val="0"/>
              </a:spcAft>
              <a:buFont typeface="Arial"/>
              <a:buChar char="•"/>
            </a:pPr>
            <a:r>
              <a:rPr lang="en-US" dirty="0">
                <a:hlinkClick r:id="rId3"/>
              </a:rPr>
              <a:t>Language Use in the United States: 2019 (census.gov)</a:t>
            </a:r>
            <a:r>
              <a:rPr lang="en-US" dirty="0"/>
              <a:t> https://www.census.gov/content/dam/Census/library/publications/2022/acs/acs-50.pdf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37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 just wanted to quickly point out this tool for future reference and the link is on the class handout. The US Census Bureau has created an interactive map which shows percentages of people who indicated that they speak English less than very well on the US Census. This is displayed by color coding. You can also hover over areas and the data is displayed at the county level.</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Interactive Tool </a:t>
            </a:r>
            <a:r>
              <a:rPr lang="en-US" dirty="0">
                <a:hlinkClick r:id="rId3"/>
              </a:rPr>
              <a:t>People That Speak English Less Than "Very Well" in the United States (census.gov)</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0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2464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879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4">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census.gov/acs/www/about/why-we-ask-each-question/langu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census.gov/library/visualizations/interactive/people-that-speak-english-less-than-very-well.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CEE8-9027-5C25-74A6-92353F60AD68}"/>
              </a:ext>
            </a:extLst>
          </p:cNvPr>
          <p:cNvSpPr>
            <a:spLocks noGrp="1"/>
          </p:cNvSpPr>
          <p:nvPr>
            <p:ph type="ctrTitle"/>
          </p:nvPr>
        </p:nvSpPr>
        <p:spPr>
          <a:xfrm>
            <a:off x="0" y="1"/>
            <a:ext cx="12192000" cy="3891516"/>
          </a:xfrm>
          <a:solidFill>
            <a:schemeClr val="accent1"/>
          </a:solidFill>
        </p:spPr>
        <p:txBody>
          <a:bodyPr/>
          <a:lstStyle/>
          <a:p>
            <a:pPr algn="l"/>
            <a:r>
              <a:rPr lang="en-US" dirty="0">
                <a:solidFill>
                  <a:schemeClr val="tx1"/>
                </a:solidFill>
              </a:rPr>
              <a:t>    </a:t>
            </a:r>
            <a:r>
              <a:rPr lang="en-US" sz="4400" b="1" dirty="0">
                <a:solidFill>
                  <a:schemeClr val="bg1"/>
                </a:solidFill>
                <a:latin typeface="Helvetica" panose="020B0604020202020204" pitchFamily="34" charset="0"/>
                <a:cs typeface="Helvetica" panose="020B0604020202020204" pitchFamily="34" charset="0"/>
              </a:rPr>
              <a:t>Providing Multilingual Health Information</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2DE1A184-081D-847A-6CE4-3C7A8903567D}"/>
              </a:ext>
            </a:extLst>
          </p:cNvPr>
          <p:cNvSpPr>
            <a:spLocks noGrp="1"/>
          </p:cNvSpPr>
          <p:nvPr>
            <p:ph type="subTitle" idx="1"/>
          </p:nvPr>
        </p:nvSpPr>
        <p:spPr>
          <a:xfrm>
            <a:off x="2349036" y="4334903"/>
            <a:ext cx="7493928" cy="1296278"/>
          </a:xfrm>
        </p:spPr>
        <p:txBody>
          <a:bodyPr>
            <a:noAutofit/>
          </a:bodyPr>
          <a:lstStyle/>
          <a:p>
            <a:pPr marL="114300" indent="0">
              <a:buNone/>
            </a:pPr>
            <a:r>
              <a:rPr lang="en-US" sz="2400" dirty="0">
                <a:latin typeface="+mj-lt"/>
              </a:rPr>
              <a:t>Sarah Levin-Lederer, MPH</a:t>
            </a:r>
          </a:p>
          <a:p>
            <a:pPr marL="114300" indent="0">
              <a:buNone/>
            </a:pPr>
            <a:r>
              <a:rPr lang="en-US" sz="2400" dirty="0">
                <a:latin typeface="+mj-lt"/>
              </a:rPr>
              <a:t>Education and Outreach Coordinator, Region 7</a:t>
            </a:r>
          </a:p>
        </p:txBody>
      </p:sp>
    </p:spTree>
    <p:extLst>
      <p:ext uri="{BB962C8B-B14F-4D97-AF65-F5344CB8AC3E}">
        <p14:creationId xmlns:p14="http://schemas.microsoft.com/office/powerpoint/2010/main" val="45808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173830C-6119-4812-D11B-CD88CECC6827}"/>
              </a:ext>
            </a:extLst>
          </p:cNvPr>
          <p:cNvSpPr>
            <a:spLocks noGrp="1"/>
          </p:cNvSpPr>
          <p:nvPr>
            <p:ph type="title"/>
          </p:nvPr>
        </p:nvSpPr>
        <p:spPr>
          <a:xfrm>
            <a:off x="339969" y="1262412"/>
            <a:ext cx="4642338" cy="3285204"/>
          </a:xfrm>
        </p:spPr>
        <p:txBody>
          <a:bodyPr>
            <a:noAutofit/>
          </a:bodyPr>
          <a:lstStyle/>
          <a:p>
            <a:pPr algn="ctr"/>
            <a:r>
              <a:rPr lang="en-US" dirty="0"/>
              <a:t>Top Languages spoken at home in the United States (2021)</a:t>
            </a:r>
          </a:p>
        </p:txBody>
      </p:sp>
      <p:sp>
        <p:nvSpPr>
          <p:cNvPr id="9" name="TextBox 8">
            <a:extLst>
              <a:ext uri="{FF2B5EF4-FFF2-40B4-BE49-F238E27FC236}">
                <a16:creationId xmlns:a16="http://schemas.microsoft.com/office/drawing/2014/main" id="{EDFDB864-B6AA-F370-C635-A45A7530DDE6}"/>
              </a:ext>
            </a:extLst>
          </p:cNvPr>
          <p:cNvSpPr txBox="1"/>
          <p:nvPr/>
        </p:nvSpPr>
        <p:spPr>
          <a:xfrm>
            <a:off x="6096000" y="1262412"/>
            <a:ext cx="5478881"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Spanish……………….41.3 million</a:t>
            </a:r>
          </a:p>
          <a:p>
            <a:r>
              <a:rPr lang="en-US" sz="2800" dirty="0">
                <a:latin typeface="Calibri" panose="020F0502020204030204" pitchFamily="34" charset="0"/>
                <a:cs typeface="Calibri" panose="020F0502020204030204" pitchFamily="34" charset="0"/>
              </a:rPr>
              <a:t>Chinese……………….3.4 million</a:t>
            </a:r>
          </a:p>
          <a:p>
            <a:r>
              <a:rPr lang="en-US" sz="2800" dirty="0">
                <a:latin typeface="Calibri" panose="020F0502020204030204" pitchFamily="34" charset="0"/>
                <a:cs typeface="Calibri" panose="020F0502020204030204" pitchFamily="34" charset="0"/>
              </a:rPr>
              <a:t>Filipino/Tagalog…..1.72 million</a:t>
            </a:r>
          </a:p>
          <a:p>
            <a:r>
              <a:rPr lang="en-US" sz="2800" dirty="0">
                <a:latin typeface="Calibri" panose="020F0502020204030204" pitchFamily="34" charset="0"/>
                <a:cs typeface="Calibri" panose="020F0502020204030204" pitchFamily="34" charset="0"/>
              </a:rPr>
              <a:t>Vietnamese………….1.52 million</a:t>
            </a:r>
          </a:p>
          <a:p>
            <a:r>
              <a:rPr lang="en-US" sz="2800" dirty="0">
                <a:latin typeface="Calibri" panose="020F0502020204030204" pitchFamily="34" charset="0"/>
                <a:cs typeface="Calibri" panose="020F0502020204030204" pitchFamily="34" charset="0"/>
              </a:rPr>
              <a:t>French…………………1.18 million</a:t>
            </a:r>
          </a:p>
          <a:p>
            <a:r>
              <a:rPr lang="en-US" sz="2800" dirty="0">
                <a:latin typeface="Calibri" panose="020F0502020204030204" pitchFamily="34" charset="0"/>
                <a:cs typeface="Calibri" panose="020F0502020204030204" pitchFamily="34" charset="0"/>
              </a:rPr>
              <a:t>Arabic…………………..1.39 million</a:t>
            </a:r>
          </a:p>
          <a:p>
            <a:r>
              <a:rPr lang="en-US" sz="2800" dirty="0">
                <a:latin typeface="Calibri" panose="020F0502020204030204" pitchFamily="34" charset="0"/>
                <a:cs typeface="Calibri" panose="020F0502020204030204" pitchFamily="34" charset="0"/>
              </a:rPr>
              <a:t>Korean………………….1 million</a:t>
            </a:r>
          </a:p>
        </p:txBody>
      </p:sp>
      <p:sp>
        <p:nvSpPr>
          <p:cNvPr id="10" name="TextBox 9">
            <a:extLst>
              <a:ext uri="{FF2B5EF4-FFF2-40B4-BE49-F238E27FC236}">
                <a16:creationId xmlns:a16="http://schemas.microsoft.com/office/drawing/2014/main" id="{7A9D70D0-A401-D7D3-4DBE-402E7D76448D}"/>
              </a:ext>
            </a:extLst>
          </p:cNvPr>
          <p:cNvSpPr txBox="1"/>
          <p:nvPr/>
        </p:nvSpPr>
        <p:spPr>
          <a:xfrm>
            <a:off x="5322250" y="6330384"/>
            <a:ext cx="6502671" cy="369332"/>
          </a:xfrm>
          <a:prstGeom prst="rect">
            <a:avLst/>
          </a:prstGeom>
          <a:noFill/>
        </p:spPr>
        <p:txBody>
          <a:bodyPr wrap="square" rtlCol="0">
            <a:spAutoFit/>
          </a:bodyPr>
          <a:lstStyle/>
          <a:p>
            <a:r>
              <a:rPr lang="en-US" dirty="0">
                <a:solidFill>
                  <a:schemeClr val="bg1"/>
                </a:solidFill>
              </a:rPr>
              <a:t>Source: U.S. Census Bureau </a:t>
            </a:r>
          </a:p>
        </p:txBody>
      </p:sp>
    </p:spTree>
    <p:extLst>
      <p:ext uri="{BB962C8B-B14F-4D97-AF65-F5344CB8AC3E}">
        <p14:creationId xmlns:p14="http://schemas.microsoft.com/office/powerpoint/2010/main" val="51253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EB56-0AEB-3C22-36E3-EDF039A07D9A}"/>
              </a:ext>
            </a:extLst>
          </p:cNvPr>
          <p:cNvSpPr>
            <a:spLocks noGrp="1"/>
          </p:cNvSpPr>
          <p:nvPr>
            <p:ph type="title"/>
          </p:nvPr>
        </p:nvSpPr>
        <p:spPr>
          <a:xfrm>
            <a:off x="335072" y="182936"/>
            <a:ext cx="4208354" cy="1188664"/>
          </a:xfrm>
        </p:spPr>
        <p:txBody>
          <a:bodyPr>
            <a:normAutofit fontScale="90000"/>
          </a:bodyPr>
          <a:lstStyle/>
          <a:p>
            <a:pPr algn="l" fontAlgn="base"/>
            <a:r>
              <a:rPr lang="en-US" dirty="0"/>
              <a:t>State Immigration Data Profiles</a:t>
            </a:r>
          </a:p>
        </p:txBody>
      </p:sp>
      <p:sp>
        <p:nvSpPr>
          <p:cNvPr id="3" name="Text Placeholder 2">
            <a:extLst>
              <a:ext uri="{FF2B5EF4-FFF2-40B4-BE49-F238E27FC236}">
                <a16:creationId xmlns:a16="http://schemas.microsoft.com/office/drawing/2014/main" id="{8C2BCD66-13EC-E04D-841B-C916947B62C5}"/>
              </a:ext>
            </a:extLst>
          </p:cNvPr>
          <p:cNvSpPr>
            <a:spLocks noGrp="1"/>
          </p:cNvSpPr>
          <p:nvPr>
            <p:ph type="body" idx="1"/>
          </p:nvPr>
        </p:nvSpPr>
        <p:spPr>
          <a:xfrm>
            <a:off x="335072" y="1643063"/>
            <a:ext cx="6065728" cy="3811588"/>
          </a:xfrm>
        </p:spPr>
        <p:txBody>
          <a:bodyPr>
            <a:normAutofit/>
          </a:bodyPr>
          <a:lstStyle/>
          <a:p>
            <a:pPr algn="l" fontAlgn="base">
              <a:buFont typeface="Arial" panose="020B0604020202020204" pitchFamily="34" charset="0"/>
              <a:buChar char="•"/>
            </a:pPr>
            <a:r>
              <a:rPr lang="en-US" sz="1800" b="1" i="0" dirty="0">
                <a:solidFill>
                  <a:schemeClr val="tx1"/>
                </a:solidFill>
                <a:effectLst/>
                <a:latin typeface="inherit"/>
              </a:rPr>
              <a:t>Demographics</a:t>
            </a:r>
            <a:r>
              <a:rPr lang="en-US" sz="1800" b="0" i="0" dirty="0">
                <a:solidFill>
                  <a:schemeClr val="tx1"/>
                </a:solidFill>
                <a:effectLst/>
                <a:latin typeface="Lato" panose="020F0502020204030203" pitchFamily="34" charset="0"/>
              </a:rPr>
              <a:t> (size of population, age, country of birth, naturalization trends, children in immigrant families)</a:t>
            </a:r>
          </a:p>
          <a:p>
            <a:pPr algn="l" fontAlgn="base">
              <a:buFont typeface="Arial" panose="020B0604020202020204" pitchFamily="34" charset="0"/>
              <a:buChar char="•"/>
            </a:pPr>
            <a:r>
              <a:rPr lang="en-US" sz="1800" b="1" i="0" dirty="0">
                <a:solidFill>
                  <a:schemeClr val="tx1"/>
                </a:solidFill>
                <a:effectLst/>
                <a:latin typeface="inherit"/>
              </a:rPr>
              <a:t>Language and education</a:t>
            </a:r>
            <a:r>
              <a:rPr lang="en-US" sz="1800" b="0" i="0" dirty="0">
                <a:solidFill>
                  <a:schemeClr val="tx1"/>
                </a:solidFill>
                <a:effectLst/>
                <a:latin typeface="Lato" panose="020F0502020204030203" pitchFamily="34" charset="0"/>
              </a:rPr>
              <a:t> (rates of limited English proficiency, levels of educational attainment, languages spoken at home by English proficiency)</a:t>
            </a:r>
          </a:p>
          <a:p>
            <a:pPr algn="l" fontAlgn="base">
              <a:buFont typeface="Arial" panose="020B0604020202020204" pitchFamily="34" charset="0"/>
              <a:buChar char="•"/>
            </a:pPr>
            <a:r>
              <a:rPr lang="en-US" sz="1800" b="1" i="0" dirty="0">
                <a:solidFill>
                  <a:schemeClr val="tx1"/>
                </a:solidFill>
                <a:effectLst/>
                <a:latin typeface="inherit"/>
              </a:rPr>
              <a:t>Workforce</a:t>
            </a:r>
            <a:r>
              <a:rPr lang="en-US" sz="1800" b="0" i="0" dirty="0">
                <a:solidFill>
                  <a:schemeClr val="tx1"/>
                </a:solidFill>
                <a:effectLst/>
                <a:latin typeface="Lato" panose="020F0502020204030203" pitchFamily="34" charset="0"/>
              </a:rPr>
              <a:t> (immigrants' share among all workers, top occupations and industries, skill underutilization of college-educated immigrants)</a:t>
            </a:r>
          </a:p>
          <a:p>
            <a:pPr algn="l" fontAlgn="base">
              <a:buFont typeface="Arial" panose="020B0604020202020204" pitchFamily="34" charset="0"/>
              <a:buChar char="•"/>
            </a:pPr>
            <a:r>
              <a:rPr lang="en-US" sz="1800" b="1" i="0" dirty="0">
                <a:solidFill>
                  <a:schemeClr val="tx1"/>
                </a:solidFill>
                <a:effectLst/>
                <a:latin typeface="inherit"/>
              </a:rPr>
              <a:t>Income</a:t>
            </a:r>
            <a:r>
              <a:rPr lang="en-US" sz="1800" b="0" i="0" dirty="0">
                <a:solidFill>
                  <a:schemeClr val="tx1"/>
                </a:solidFill>
                <a:effectLst/>
                <a:latin typeface="Lato" panose="020F0502020204030203" pitchFamily="34" charset="0"/>
              </a:rPr>
              <a:t> (median incomes, income distributions, poverty rates)</a:t>
            </a:r>
          </a:p>
          <a:p>
            <a:endParaRPr lang="en-US" dirty="0"/>
          </a:p>
        </p:txBody>
      </p:sp>
      <p:pic>
        <p:nvPicPr>
          <p:cNvPr id="6" name="Picture 5">
            <a:hlinkClick r:id="rId3"/>
            <a:extLst>
              <a:ext uri="{FF2B5EF4-FFF2-40B4-BE49-F238E27FC236}">
                <a16:creationId xmlns:a16="http://schemas.microsoft.com/office/drawing/2014/main" id="{90F40591-3E36-12F9-3F6D-B39036F79B2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959304" y="324328"/>
            <a:ext cx="4362390" cy="5544660"/>
          </a:xfrm>
          <a:prstGeom prst="rect">
            <a:avLst/>
          </a:prstGeom>
        </p:spPr>
      </p:pic>
      <p:sp>
        <p:nvSpPr>
          <p:cNvPr id="7" name="TextBox 6">
            <a:extLst>
              <a:ext uri="{FF2B5EF4-FFF2-40B4-BE49-F238E27FC236}">
                <a16:creationId xmlns:a16="http://schemas.microsoft.com/office/drawing/2014/main" id="{7841183E-58E4-0B3F-3E1F-E009B88DF874}"/>
              </a:ext>
            </a:extLst>
          </p:cNvPr>
          <p:cNvSpPr txBox="1"/>
          <p:nvPr/>
        </p:nvSpPr>
        <p:spPr>
          <a:xfrm>
            <a:off x="4057652" y="6305732"/>
            <a:ext cx="8134348" cy="369332"/>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www.migrationpolicy.org/programs/data-hub/state-immigration-data-profiles</a:t>
            </a:r>
          </a:p>
        </p:txBody>
      </p:sp>
    </p:spTree>
    <p:extLst>
      <p:ext uri="{BB962C8B-B14F-4D97-AF65-F5344CB8AC3E}">
        <p14:creationId xmlns:p14="http://schemas.microsoft.com/office/powerpoint/2010/main" val="20304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B484-4885-C792-67AF-D5EB34677273}"/>
              </a:ext>
            </a:extLst>
          </p:cNvPr>
          <p:cNvSpPr>
            <a:spLocks noGrp="1"/>
          </p:cNvSpPr>
          <p:nvPr>
            <p:ph type="title"/>
          </p:nvPr>
        </p:nvSpPr>
        <p:spPr>
          <a:xfrm>
            <a:off x="232758" y="196822"/>
            <a:ext cx="11825892" cy="1095073"/>
          </a:xfrm>
        </p:spPr>
        <p:txBody>
          <a:bodyPr>
            <a:noAutofit/>
          </a:bodyPr>
          <a:lstStyle/>
          <a:p>
            <a:r>
              <a:rPr lang="en-US" sz="4000" dirty="0"/>
              <a:t>ArcGIS: </a:t>
            </a:r>
            <a:r>
              <a:rPr lang="en-US" sz="4000" b="0" i="0" dirty="0">
                <a:solidFill>
                  <a:schemeClr val="tx1"/>
                </a:solidFill>
                <a:effectLst/>
                <a:latin typeface="Calibri" panose="020F0502020204030204" pitchFamily="34" charset="0"/>
                <a:cs typeface="Calibri" panose="020F0502020204030204" pitchFamily="34" charset="0"/>
              </a:rPr>
              <a:t>What languages are spoken by people who have limited English ability?</a:t>
            </a:r>
            <a:endParaRPr lang="en-US" sz="4000" dirty="0"/>
          </a:p>
        </p:txBody>
      </p:sp>
      <p:sp>
        <p:nvSpPr>
          <p:cNvPr id="4" name="Text Placeholder 3" descr="map of What languages are spoken by people who have limited English ability in the U.S.">
            <a:extLst>
              <a:ext uri="{FF2B5EF4-FFF2-40B4-BE49-F238E27FC236}">
                <a16:creationId xmlns:a16="http://schemas.microsoft.com/office/drawing/2014/main" id="{08A535F1-9C2C-DA59-A912-D5F97CEAED90}"/>
              </a:ext>
            </a:extLst>
          </p:cNvPr>
          <p:cNvSpPr>
            <a:spLocks noGrp="1"/>
          </p:cNvSpPr>
          <p:nvPr>
            <p:ph type="body" idx="1"/>
          </p:nvPr>
        </p:nvSpPr>
        <p:spPr>
          <a:xfrm>
            <a:off x="232758" y="1553227"/>
            <a:ext cx="4296380" cy="4315761"/>
          </a:xfrm>
        </p:spPr>
        <p:txBody>
          <a:bodyPr>
            <a:noAutofit/>
          </a:bodyPr>
          <a:lstStyle/>
          <a:p>
            <a:pPr marL="228600" indent="0"/>
            <a:r>
              <a:rPr lang="en-US" sz="3200" b="1" dirty="0">
                <a:solidFill>
                  <a:schemeClr val="tx1"/>
                </a:solidFill>
                <a:latin typeface="Calibri" panose="020F0502020204030204" pitchFamily="34" charset="0"/>
                <a:cs typeface="Calibri" panose="020F0502020204030204" pitchFamily="34" charset="0"/>
              </a:rPr>
              <a:t>12 different languages</a:t>
            </a:r>
            <a:r>
              <a:rPr lang="en-US" sz="3200" dirty="0">
                <a:solidFill>
                  <a:schemeClr val="tx1"/>
                </a:solidFill>
                <a:latin typeface="Calibri" panose="020F0502020204030204" pitchFamily="34" charset="0"/>
                <a:cs typeface="Calibri" panose="020F0502020204030204" pitchFamily="34" charset="0"/>
              </a:rPr>
              <a:t>.</a:t>
            </a:r>
            <a:br>
              <a:rPr lang="en-US" sz="3200" dirty="0">
                <a:solidFill>
                  <a:schemeClr val="tx1"/>
                </a:solidFill>
                <a:latin typeface="Calibri" panose="020F0502020204030204" pitchFamily="34" charset="0"/>
                <a:cs typeface="Calibri" panose="020F0502020204030204" pitchFamily="34" charset="0"/>
              </a:rPr>
            </a:br>
            <a:endParaRPr lang="en-US" sz="3200" b="0" i="0" dirty="0">
              <a:solidFill>
                <a:schemeClr val="tx1"/>
              </a:solidFill>
              <a:effectLst/>
              <a:latin typeface="Calibri" panose="020F0502020204030204" pitchFamily="34" charset="0"/>
              <a:cs typeface="Calibri" panose="020F0502020204030204" pitchFamily="34" charset="0"/>
            </a:endParaRPr>
          </a:p>
          <a:p>
            <a:r>
              <a:rPr lang="en-US" sz="3200" b="1" i="0" dirty="0">
                <a:solidFill>
                  <a:schemeClr val="tx1"/>
                </a:solidFill>
                <a:effectLst/>
                <a:latin typeface="Calibri" panose="020F0502020204030204" pitchFamily="34" charset="0"/>
                <a:cs typeface="Calibri" panose="020F0502020204030204" pitchFamily="34" charset="0"/>
              </a:rPr>
              <a:t>Data </a:t>
            </a:r>
            <a:r>
              <a:rPr lang="en-US" sz="3200" b="1" dirty="0">
                <a:solidFill>
                  <a:schemeClr val="tx1"/>
                </a:solidFill>
                <a:latin typeface="Calibri" panose="020F0502020204030204" pitchFamily="34" charset="0"/>
                <a:cs typeface="Calibri" panose="020F0502020204030204" pitchFamily="34" charset="0"/>
              </a:rPr>
              <a:t>p</a:t>
            </a:r>
            <a:r>
              <a:rPr lang="en-US" sz="3200" b="1" i="0" dirty="0">
                <a:solidFill>
                  <a:schemeClr val="tx1"/>
                </a:solidFill>
                <a:effectLst/>
                <a:latin typeface="Calibri" panose="020F0502020204030204" pitchFamily="34" charset="0"/>
                <a:cs typeface="Calibri" panose="020F0502020204030204" pitchFamily="34" charset="0"/>
              </a:rPr>
              <a:t>oints:</a:t>
            </a:r>
          </a:p>
          <a:p>
            <a:r>
              <a:rPr lang="en-US" sz="3200" dirty="0">
                <a:solidFill>
                  <a:schemeClr val="tx1"/>
                </a:solidFill>
                <a:latin typeface="Calibri" panose="020F0502020204030204" pitchFamily="34" charset="0"/>
                <a:cs typeface="Calibri" panose="020F0502020204030204" pitchFamily="34" charset="0"/>
              </a:rPr>
              <a:t>	State</a:t>
            </a:r>
          </a:p>
          <a:p>
            <a:r>
              <a:rPr lang="en-US" sz="3200" dirty="0">
                <a:solidFill>
                  <a:schemeClr val="tx1"/>
                </a:solidFill>
                <a:latin typeface="Calibri" panose="020F0502020204030204" pitchFamily="34" charset="0"/>
                <a:cs typeface="Calibri" panose="020F0502020204030204" pitchFamily="34" charset="0"/>
              </a:rPr>
              <a:t>	County Effect</a:t>
            </a:r>
          </a:p>
          <a:p>
            <a:r>
              <a:rPr lang="en-US" sz="3200" dirty="0">
                <a:solidFill>
                  <a:schemeClr val="tx1"/>
                </a:solidFill>
                <a:latin typeface="Calibri" panose="020F0502020204030204" pitchFamily="34" charset="0"/>
                <a:cs typeface="Calibri" panose="020F0502020204030204" pitchFamily="34" charset="0"/>
              </a:rPr>
              <a:t>	County </a:t>
            </a:r>
          </a:p>
          <a:p>
            <a:r>
              <a:rPr lang="en-US" sz="3200" dirty="0">
                <a:solidFill>
                  <a:schemeClr val="tx1"/>
                </a:solidFill>
                <a:latin typeface="Calibri" panose="020F0502020204030204" pitchFamily="34" charset="0"/>
                <a:cs typeface="Calibri" panose="020F0502020204030204" pitchFamily="34" charset="0"/>
              </a:rPr>
              <a:t>   Tract</a:t>
            </a:r>
          </a:p>
          <a:p>
            <a:endParaRPr lang="en-US" dirty="0">
              <a:solidFill>
                <a:srgbClr val="4D4D4D"/>
              </a:solidFill>
              <a:latin typeface="Avenir Next"/>
            </a:endParaRPr>
          </a:p>
          <a:p>
            <a:r>
              <a:rPr lang="en-US" dirty="0">
                <a:solidFill>
                  <a:srgbClr val="4D4D4D"/>
                </a:solidFill>
                <a:latin typeface="Avenir Next"/>
              </a:rPr>
              <a:t>		</a:t>
            </a:r>
          </a:p>
          <a:p>
            <a:r>
              <a:rPr lang="en-US" b="0" i="0" dirty="0">
                <a:solidFill>
                  <a:srgbClr val="4D4D4D"/>
                </a:solidFill>
                <a:effectLst/>
                <a:latin typeface="Avenir Next"/>
              </a:rPr>
              <a:t>	</a:t>
            </a:r>
          </a:p>
          <a:p>
            <a:endParaRPr lang="en-US" dirty="0"/>
          </a:p>
        </p:txBody>
      </p:sp>
      <p:pic>
        <p:nvPicPr>
          <p:cNvPr id="13" name="Picture 12" descr="ArcGIS map of ">
            <a:extLst>
              <a:ext uri="{FF2B5EF4-FFF2-40B4-BE49-F238E27FC236}">
                <a16:creationId xmlns:a16="http://schemas.microsoft.com/office/drawing/2014/main" id="{46E23D4C-16E6-4023-13DB-4EE171358256}"/>
              </a:ext>
            </a:extLst>
          </p:cNvPr>
          <p:cNvPicPr>
            <a:picLocks noChangeAspect="1"/>
          </p:cNvPicPr>
          <p:nvPr/>
        </p:nvPicPr>
        <p:blipFill>
          <a:blip r:embed="rId3"/>
          <a:stretch>
            <a:fillRect/>
          </a:stretch>
        </p:blipFill>
        <p:spPr>
          <a:xfrm>
            <a:off x="5004637" y="1553227"/>
            <a:ext cx="6941512" cy="3604561"/>
          </a:xfrm>
          <a:prstGeom prst="rect">
            <a:avLst/>
          </a:prstGeom>
        </p:spPr>
      </p:pic>
    </p:spTree>
    <p:extLst>
      <p:ext uri="{BB962C8B-B14F-4D97-AF65-F5344CB8AC3E}">
        <p14:creationId xmlns:p14="http://schemas.microsoft.com/office/powerpoint/2010/main" val="265949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C4E1-6797-5B8E-C62D-E9603FC3A91E}"/>
              </a:ext>
            </a:extLst>
          </p:cNvPr>
          <p:cNvSpPr>
            <a:spLocks noGrp="1"/>
          </p:cNvSpPr>
          <p:nvPr>
            <p:ph type="title"/>
          </p:nvPr>
        </p:nvSpPr>
        <p:spPr>
          <a:xfrm>
            <a:off x="256025" y="57594"/>
            <a:ext cx="6859151" cy="932876"/>
          </a:xfrm>
        </p:spPr>
        <p:txBody>
          <a:bodyPr>
            <a:normAutofit/>
          </a:bodyPr>
          <a:lstStyle/>
          <a:p>
            <a:r>
              <a:rPr lang="en-US" dirty="0"/>
              <a:t>Locating Census Data</a:t>
            </a:r>
          </a:p>
        </p:txBody>
      </p:sp>
      <p:pic>
        <p:nvPicPr>
          <p:cNvPr id="6" name="Picture 5" descr="Where to locate data profiles on the U.S. Census">
            <a:extLst>
              <a:ext uri="{FF2B5EF4-FFF2-40B4-BE49-F238E27FC236}">
                <a16:creationId xmlns:a16="http://schemas.microsoft.com/office/drawing/2014/main" id="{1E9773FB-1CB6-1067-DDA0-0D515BE47E1E}"/>
              </a:ext>
            </a:extLst>
          </p:cNvPr>
          <p:cNvPicPr>
            <a:picLocks noChangeAspect="1"/>
          </p:cNvPicPr>
          <p:nvPr/>
        </p:nvPicPr>
        <p:blipFill>
          <a:blip r:embed="rId3"/>
          <a:srcRect/>
          <a:stretch/>
        </p:blipFill>
        <p:spPr>
          <a:xfrm>
            <a:off x="1540586" y="1212076"/>
            <a:ext cx="9425152" cy="4655454"/>
          </a:xfrm>
          <a:prstGeom prst="rect">
            <a:avLst/>
          </a:prstGeom>
          <a:ln>
            <a:solidFill>
              <a:schemeClr val="tx1"/>
            </a:solidFill>
          </a:ln>
        </p:spPr>
      </p:pic>
    </p:spTree>
    <p:extLst>
      <p:ext uri="{BB962C8B-B14F-4D97-AF65-F5344CB8AC3E}">
        <p14:creationId xmlns:p14="http://schemas.microsoft.com/office/powerpoint/2010/main" val="338335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AF63E-4524-FFD8-B60E-3D9002E74C65}"/>
              </a:ext>
            </a:extLst>
          </p:cNvPr>
          <p:cNvSpPr txBox="1">
            <a:spLocks noGrp="1"/>
          </p:cNvSpPr>
          <p:nvPr>
            <p:ph type="title" idx="4294967295"/>
          </p:nvPr>
        </p:nvSpPr>
        <p:spPr>
          <a:xfrm>
            <a:off x="0" y="1509903"/>
            <a:ext cx="12192000" cy="2867388"/>
          </a:xfrm>
          <a:prstGeom prst="rect">
            <a:avLst/>
          </a:prstGeom>
          <a:solidFill>
            <a:schemeClr val="accent1"/>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Information Resources</a:t>
            </a:r>
            <a:b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br>
            <a:endPar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322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158496" y="268224"/>
            <a:ext cx="11765280" cy="114465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600" b="1" dirty="0">
                <a:solidFill>
                  <a:schemeClr val="tx1"/>
                </a:solidFill>
                <a:latin typeface="+mn-lt"/>
              </a:rPr>
              <a:t>Health Information in Languages other than English</a:t>
            </a:r>
            <a:endParaRPr sz="3600" b="1" dirty="0">
              <a:solidFill>
                <a:schemeClr val="tx1"/>
              </a:solidFill>
              <a:latin typeface="+mn-lt"/>
            </a:endParaRPr>
          </a:p>
        </p:txBody>
      </p:sp>
      <p:pic>
        <p:nvPicPr>
          <p:cNvPr id="421" name="Google Shape;421;p29" descr="MedlinePlus logo" title="MedlinePlus logo"/>
          <p:cNvPicPr preferRelativeResize="0">
            <a:picLocks noGrp="1"/>
          </p:cNvPicPr>
          <p:nvPr>
            <p:ph type="body" idx="1"/>
          </p:nvPr>
        </p:nvPicPr>
        <p:blipFill rotWithShape="1">
          <a:blip r:embed="rId3">
            <a:alphaModFix/>
          </a:blip>
          <a:srcRect/>
          <a:stretch/>
        </p:blipFill>
        <p:spPr>
          <a:xfrm>
            <a:off x="575153" y="1693069"/>
            <a:ext cx="4824413" cy="906463"/>
          </a:xfrm>
          <a:prstGeom prst="rect">
            <a:avLst/>
          </a:prstGeom>
          <a:noFill/>
          <a:ln>
            <a:noFill/>
          </a:ln>
        </p:spPr>
      </p:pic>
      <p:pic>
        <p:nvPicPr>
          <p:cNvPr id="422" name="Google Shape;422;p29" descr="US Department of Health and Human Services Office of Minority Health logo.&#10;&#10;" title="US Department of Health and Human Services Office of Minority Health logo."/>
          <p:cNvPicPr preferRelativeResize="0">
            <a:picLocks noGrp="1"/>
          </p:cNvPicPr>
          <p:nvPr>
            <p:ph type="body" idx="4294967295"/>
          </p:nvPr>
        </p:nvPicPr>
        <p:blipFill rotWithShape="1">
          <a:blip r:embed="rId4">
            <a:alphaModFix/>
          </a:blip>
          <a:srcRect/>
          <a:stretch/>
        </p:blipFill>
        <p:spPr>
          <a:xfrm>
            <a:off x="5820428" y="1314713"/>
            <a:ext cx="5619750" cy="1817688"/>
          </a:xfrm>
          <a:prstGeom prst="rect">
            <a:avLst/>
          </a:prstGeom>
          <a:noFill/>
          <a:ln>
            <a:noFill/>
          </a:ln>
        </p:spPr>
      </p:pic>
      <p:pic>
        <p:nvPicPr>
          <p:cNvPr id="423" name="Google Shape;423;p29" descr="Center for Disease Control logo" title="Center for Disease Control logo"/>
          <p:cNvPicPr preferRelativeResize="0">
            <a:picLocks noGrp="1"/>
          </p:cNvPicPr>
          <p:nvPr>
            <p:ph type="body" idx="4294967295"/>
          </p:nvPr>
        </p:nvPicPr>
        <p:blipFill rotWithShape="1">
          <a:blip r:embed="rId5">
            <a:alphaModFix/>
          </a:blip>
          <a:srcRect/>
          <a:stretch/>
        </p:blipFill>
        <p:spPr>
          <a:xfrm>
            <a:off x="888609" y="2912628"/>
            <a:ext cx="4624295" cy="2967910"/>
          </a:xfrm>
          <a:prstGeom prst="rect">
            <a:avLst/>
          </a:prstGeom>
          <a:noFill/>
          <a:ln>
            <a:noFill/>
          </a:ln>
        </p:spPr>
      </p:pic>
      <p:pic>
        <p:nvPicPr>
          <p:cNvPr id="2" name="Google Shape;424;p29" descr="EthnoMed logo&#10;&#10;">
            <a:extLst>
              <a:ext uri="{FF2B5EF4-FFF2-40B4-BE49-F238E27FC236}">
                <a16:creationId xmlns:a16="http://schemas.microsoft.com/office/drawing/2014/main" id="{E5421D3E-8D98-556D-B15D-06531F7FE680}"/>
              </a:ext>
            </a:extLst>
          </p:cNvPr>
          <p:cNvPicPr preferRelativeResize="0">
            <a:picLocks/>
          </p:cNvPicPr>
          <p:nvPr/>
        </p:nvPicPr>
        <p:blipFill rotWithShape="1">
          <a:blip r:embed="rId6">
            <a:alphaModFix/>
          </a:blip>
          <a:srcRect/>
          <a:stretch/>
        </p:blipFill>
        <p:spPr>
          <a:xfrm>
            <a:off x="6348022" y="3132401"/>
            <a:ext cx="4320208" cy="1394044"/>
          </a:xfrm>
          <a:prstGeom prst="rect">
            <a:avLst/>
          </a:prstGeom>
          <a:noFill/>
          <a:ln>
            <a:noFill/>
          </a:ln>
        </p:spPr>
      </p:pic>
      <p:pic>
        <p:nvPicPr>
          <p:cNvPr id="6" name="Picture 5" descr="A red sign with white text">
            <a:extLst>
              <a:ext uri="{FF2B5EF4-FFF2-40B4-BE49-F238E27FC236}">
                <a16:creationId xmlns:a16="http://schemas.microsoft.com/office/drawing/2014/main" id="{D774B893-CD5D-B5AE-8FFE-CC0B991E8629}"/>
              </a:ext>
            </a:extLst>
          </p:cNvPr>
          <p:cNvPicPr>
            <a:picLocks noChangeAspect="1"/>
          </p:cNvPicPr>
          <p:nvPr/>
        </p:nvPicPr>
        <p:blipFill>
          <a:blip r:embed="rId7"/>
          <a:stretch>
            <a:fillRect/>
          </a:stretch>
        </p:blipFill>
        <p:spPr>
          <a:xfrm>
            <a:off x="6437170" y="4837550"/>
            <a:ext cx="4386265" cy="10429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77E-3F7B-E424-573F-59B64C922221}"/>
              </a:ext>
            </a:extLst>
          </p:cNvPr>
          <p:cNvSpPr>
            <a:spLocks noGrp="1"/>
          </p:cNvSpPr>
          <p:nvPr>
            <p:ph type="title"/>
          </p:nvPr>
        </p:nvSpPr>
        <p:spPr/>
        <p:txBody>
          <a:bodyPr/>
          <a:lstStyle/>
          <a:p>
            <a:r>
              <a:rPr lang="en-US" b="1" dirty="0">
                <a:latin typeface="Noteworthy" panose="02000400000000000000" pitchFamily="2" charset="77"/>
                <a:ea typeface="Noteworthy" panose="02000400000000000000" pitchFamily="2" charset="77"/>
                <a:cs typeface="Broadway" panose="020F0502020204030204" pitchFamily="34" charset="0"/>
              </a:rPr>
              <a:t>Thank you!</a:t>
            </a:r>
          </a:p>
        </p:txBody>
      </p:sp>
      <p:sp>
        <p:nvSpPr>
          <p:cNvPr id="6" name="Text Placeholder 5">
            <a:extLst>
              <a:ext uri="{FF2B5EF4-FFF2-40B4-BE49-F238E27FC236}">
                <a16:creationId xmlns:a16="http://schemas.microsoft.com/office/drawing/2014/main" id="{B8993C57-A754-B4EC-AE98-11D60AD5C9BE}"/>
              </a:ext>
            </a:extLst>
          </p:cNvPr>
          <p:cNvSpPr>
            <a:spLocks noGrp="1"/>
          </p:cNvSpPr>
          <p:nvPr>
            <p:ph type="body" idx="1"/>
          </p:nvPr>
        </p:nvSpPr>
        <p:spPr>
          <a:xfrm>
            <a:off x="838200" y="1825625"/>
            <a:ext cx="10515600" cy="2717800"/>
          </a:xfrm>
        </p:spPr>
        <p:txBody>
          <a:bodyPr>
            <a:normAutofit/>
          </a:bodyPr>
          <a:lstStyle/>
          <a:p>
            <a:pPr marL="114300" indent="0">
              <a:buNone/>
            </a:pPr>
            <a:r>
              <a:rPr lang="en-US" sz="3600" dirty="0">
                <a:latin typeface="+mj-lt"/>
              </a:rPr>
              <a:t>Sarah Levin-Lederer, MPH</a:t>
            </a:r>
          </a:p>
          <a:p>
            <a:pPr marL="114300" indent="0">
              <a:buNone/>
            </a:pPr>
            <a:r>
              <a:rPr lang="en-US" sz="3600" dirty="0">
                <a:latin typeface="+mj-lt"/>
              </a:rPr>
              <a:t>Education and Outreach Coordinator, Region 7</a:t>
            </a:r>
          </a:p>
        </p:txBody>
      </p:sp>
      <p:sp>
        <p:nvSpPr>
          <p:cNvPr id="5" name="Slide Number Placeholder 4">
            <a:extLst>
              <a:ext uri="{FF2B5EF4-FFF2-40B4-BE49-F238E27FC236}">
                <a16:creationId xmlns:a16="http://schemas.microsoft.com/office/drawing/2014/main" id="{CBA2DD4C-5E53-4729-17CF-61CCFAA5CD36}"/>
              </a:ext>
            </a:extLst>
          </p:cNvPr>
          <p:cNvSpPr>
            <a:spLocks noGrp="1"/>
          </p:cNvSpPr>
          <p:nvPr>
            <p:ph type="sldNum" idx="12"/>
          </p:nvPr>
        </p:nvSpPr>
        <p:spPr/>
        <p:txBody>
          <a:bodyPr/>
          <a:lstStyle/>
          <a:p>
            <a:pPr>
              <a:defRPr/>
            </a:pPr>
            <a:fld id="{372B0271-B012-4ED1-8CE3-476E6D0A5B1D}" type="slidenum">
              <a:rPr lang="en-US" smtClean="0"/>
              <a:pPr>
                <a:defRPr/>
              </a:pPr>
              <a:t>16</a:t>
            </a:fld>
            <a:endParaRPr lang="en-US" dirty="0"/>
          </a:p>
        </p:txBody>
      </p:sp>
    </p:spTree>
    <p:extLst>
      <p:ext uri="{BB962C8B-B14F-4D97-AF65-F5344CB8AC3E}">
        <p14:creationId xmlns:p14="http://schemas.microsoft.com/office/powerpoint/2010/main" val="388976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794757" y="281230"/>
            <a:ext cx="2100844" cy="1287525"/>
          </a:xfrm>
        </p:spPr>
        <p:txBody>
          <a:bodyPr>
            <a:normAutofit/>
          </a:bodyPr>
          <a:lstStyle/>
          <a:p>
            <a:pPr>
              <a:lnSpc>
                <a:spcPct val="100000"/>
              </a:lnSpc>
              <a:spcAft>
                <a:spcPts val="600"/>
              </a:spcAft>
            </a:pPr>
            <a:r>
              <a:rPr lang="en-US" dirty="0">
                <a:solidFill>
                  <a:schemeClr val="tx1"/>
                </a:solidFill>
              </a:rPr>
              <a:t>NNLM</a:t>
            </a:r>
          </a:p>
        </p:txBody>
      </p:sp>
      <p:sp>
        <p:nvSpPr>
          <p:cNvPr id="4" name="TextBox 3">
            <a:extLst>
              <a:ext uri="{FF2B5EF4-FFF2-40B4-BE49-F238E27FC236}">
                <a16:creationId xmlns:a16="http://schemas.microsoft.com/office/drawing/2014/main" id="{25351FE7-5C45-5FE7-5343-CCFEF19997A6}"/>
              </a:ext>
            </a:extLst>
          </p:cNvPr>
          <p:cNvSpPr txBox="1"/>
          <p:nvPr/>
        </p:nvSpPr>
        <p:spPr>
          <a:xfrm>
            <a:off x="358776" y="2306414"/>
            <a:ext cx="3879850" cy="2028248"/>
          </a:xfrm>
          <a:prstGeom prst="rect">
            <a:avLst/>
          </a:prstGeom>
          <a:noFill/>
        </p:spPr>
        <p:txBody>
          <a:bodyPr wrap="square">
            <a:spAutoFit/>
          </a:bodyPr>
          <a:lstStyle/>
          <a:p>
            <a:pPr marL="228594" marR="0" lvl="0" indent="-193669"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Trainings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Funding</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Educational materials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Community outreach</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030223" y="169616"/>
            <a:ext cx="7509379" cy="5195805"/>
          </a:xfrm>
        </p:spPr>
      </p:pic>
    </p:spTree>
    <p:extLst>
      <p:ext uri="{BB962C8B-B14F-4D97-AF65-F5344CB8AC3E}">
        <p14:creationId xmlns:p14="http://schemas.microsoft.com/office/powerpoint/2010/main" val="24236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0CF-1988-1940-3B71-E016C8448DAE}"/>
              </a:ext>
            </a:extLst>
          </p:cNvPr>
          <p:cNvSpPr>
            <a:spLocks noGrp="1"/>
          </p:cNvSpPr>
          <p:nvPr>
            <p:ph type="title"/>
          </p:nvPr>
        </p:nvSpPr>
        <p:spPr>
          <a:xfrm>
            <a:off x="580219" y="188608"/>
            <a:ext cx="2221992" cy="1183259"/>
          </a:xfrm>
        </p:spPr>
        <p:txBody>
          <a:bodyPr/>
          <a:lstStyle/>
          <a:p>
            <a:r>
              <a:rPr lang="en-US" dirty="0"/>
              <a:t>Agenda</a:t>
            </a:r>
          </a:p>
        </p:txBody>
      </p:sp>
      <p:sp>
        <p:nvSpPr>
          <p:cNvPr id="3" name="Text Placeholder 2">
            <a:extLst>
              <a:ext uri="{FF2B5EF4-FFF2-40B4-BE49-F238E27FC236}">
                <a16:creationId xmlns:a16="http://schemas.microsoft.com/office/drawing/2014/main" id="{0620ED1D-3DB7-DBE1-ADFC-5BED6A1F181B}"/>
              </a:ext>
            </a:extLst>
          </p:cNvPr>
          <p:cNvSpPr>
            <a:spLocks noGrp="1"/>
          </p:cNvSpPr>
          <p:nvPr>
            <p:ph type="body" idx="1"/>
          </p:nvPr>
        </p:nvSpPr>
        <p:spPr>
          <a:xfrm>
            <a:off x="580220" y="1588854"/>
            <a:ext cx="9966626" cy="4169919"/>
          </a:xfrm>
        </p:spPr>
        <p:txBody>
          <a:bodyPr>
            <a:noAutofit/>
          </a:bodyPr>
          <a:lstStyle/>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Explore immigration and language usage data at the national and state level.</a:t>
            </a:r>
            <a:br>
              <a:rPr lang="en-US" sz="3600" b="0" i="0" dirty="0">
                <a:solidFill>
                  <a:schemeClr val="tx1"/>
                </a:solidFill>
                <a:effectLst/>
                <a:latin typeface="Calibri" panose="020F0502020204030204" pitchFamily="34" charset="0"/>
                <a:cs typeface="Calibri" panose="020F0502020204030204" pitchFamily="34" charset="0"/>
              </a:rPr>
            </a:br>
            <a:endParaRPr lang="en-US" sz="3600"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Identify reliable websites for quality health information in multiple languages.</a:t>
            </a:r>
            <a:br>
              <a:rPr lang="en-US" sz="3600" b="0" i="0" dirty="0">
                <a:solidFill>
                  <a:schemeClr val="tx1"/>
                </a:solidFill>
                <a:effectLst/>
                <a:latin typeface="Calibri" panose="020F0502020204030204" pitchFamily="34" charset="0"/>
                <a:cs typeface="Calibri" panose="020F0502020204030204" pitchFamily="34" charset="0"/>
              </a:rPr>
            </a:br>
            <a:endParaRPr lang="en-US" sz="3600"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Live demonstration of websites.</a:t>
            </a:r>
          </a:p>
          <a:p>
            <a:pPr marL="114300" indent="0" algn="l">
              <a:buNone/>
            </a:pPr>
            <a:endParaRPr lang="en-US"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27D537E9-FE47-4525-B222-ED9AA5BABB70}"/>
              </a:ext>
            </a:extLst>
          </p:cNvPr>
          <p:cNvSpPr>
            <a:spLocks noGrp="1"/>
          </p:cNvSpPr>
          <p:nvPr>
            <p:ph type="title"/>
          </p:nvPr>
        </p:nvSpPr>
        <p:spPr>
          <a:xfrm>
            <a:off x="472279" y="241300"/>
            <a:ext cx="9879197" cy="802054"/>
          </a:xfrm>
        </p:spPr>
        <p:txBody>
          <a:bodyPr>
            <a:noAutofit/>
          </a:bodyPr>
          <a:lstStyle/>
          <a:p>
            <a:r>
              <a:rPr lang="en-US" sz="4400" dirty="0"/>
              <a:t>Question: Languages in Your Community</a:t>
            </a:r>
          </a:p>
        </p:txBody>
      </p:sp>
      <p:sp>
        <p:nvSpPr>
          <p:cNvPr id="210" name="Google Shape;210;g152491405b0_0_0"/>
          <p:cNvSpPr txBox="1">
            <a:spLocks noGrp="1"/>
          </p:cNvSpPr>
          <p:nvPr>
            <p:ph type="body" idx="1"/>
          </p:nvPr>
        </p:nvSpPr>
        <p:spPr>
          <a:xfrm>
            <a:off x="560385" y="1601383"/>
            <a:ext cx="4930900" cy="3480979"/>
          </a:xfrm>
          <a:prstGeom prst="rect">
            <a:avLst/>
          </a:prstGeom>
        </p:spPr>
        <p:txBody>
          <a:bodyPr spcFirstLastPara="1" wrap="square" lIns="91425" tIns="45700" rIns="91425" bIns="45700" anchor="t" anchorCtr="0">
            <a:noAutofit/>
          </a:bodyPr>
          <a:lstStyle/>
          <a:p>
            <a:pPr marL="0" indent="0">
              <a:buSzPts val="1100"/>
            </a:pPr>
            <a:r>
              <a:rPr lang="en-US" sz="2800" strike="sngStrike" dirty="0">
                <a:solidFill>
                  <a:srgbClr val="FF0000"/>
                </a:solidFill>
              </a:rPr>
              <a:t> </a:t>
            </a:r>
            <a:endParaRPr lang="en-US" sz="2800" dirty="0">
              <a:solidFill>
                <a:schemeClr val="tx2">
                  <a:lumMod val="10000"/>
                </a:schemeClr>
              </a:solidFill>
            </a:endParaRPr>
          </a:p>
          <a:p>
            <a:pPr marL="0" indent="0">
              <a:buSzPts val="1100"/>
            </a:pPr>
            <a:r>
              <a:rPr lang="en-US" sz="3200" dirty="0">
                <a:solidFill>
                  <a:schemeClr val="tx1"/>
                </a:solidFill>
              </a:rPr>
              <a:t>What are the most common languages you run into in your community or at your library?</a:t>
            </a:r>
          </a:p>
        </p:txBody>
      </p:sp>
      <p:pic>
        <p:nvPicPr>
          <p:cNvPr id="5" name="Picture Placeholder 4" descr="Digital rendering of a colored world map">
            <a:extLst>
              <a:ext uri="{FF2B5EF4-FFF2-40B4-BE49-F238E27FC236}">
                <a16:creationId xmlns:a16="http://schemas.microsoft.com/office/drawing/2014/main" id="{FC9B6BA1-3E25-4082-9F41-7C45E5F5D454}"/>
              </a:ext>
            </a:extLst>
          </p:cNvPr>
          <p:cNvPicPr>
            <a:picLocks noGrp="1" noChangeAspect="1"/>
          </p:cNvPicPr>
          <p:nvPr>
            <p:ph type="pic" idx="2"/>
          </p:nvPr>
        </p:nvPicPr>
        <p:blipFill>
          <a:blip r:embed="rId3"/>
          <a:srcRect l="6042" r="6042"/>
          <a:stretch>
            <a:fillRect/>
          </a:stretch>
        </p:blipFill>
        <p:spPr>
          <a:xfrm>
            <a:off x="6278565" y="1503160"/>
            <a:ext cx="5353050" cy="4226817"/>
          </a:xfrm>
        </p:spPr>
      </p:pic>
      <p:sp>
        <p:nvSpPr>
          <p:cNvPr id="3" name="Rectangle 2">
            <a:extLst>
              <a:ext uri="{FF2B5EF4-FFF2-40B4-BE49-F238E27FC236}">
                <a16:creationId xmlns:a16="http://schemas.microsoft.com/office/drawing/2014/main" id="{964913D8-D47E-417D-01A9-4A48B80227DB}"/>
              </a:ext>
              <a:ext uri="{C183D7F6-B498-43B3-948B-1728B52AA6E4}">
                <adec:decorative xmlns:adec="http://schemas.microsoft.com/office/drawing/2017/decorative" val="1"/>
              </a:ext>
            </a:extLst>
          </p:cNvPr>
          <p:cNvSpPr/>
          <p:nvPr/>
        </p:nvSpPr>
        <p:spPr>
          <a:xfrm>
            <a:off x="6277207" y="1503159"/>
            <a:ext cx="5354408" cy="4203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66F638-16A5-FB72-4E33-87FD26B6C697}"/>
              </a:ext>
            </a:extLst>
          </p:cNvPr>
          <p:cNvSpPr txBox="1">
            <a:spLocks noGrp="1"/>
          </p:cNvSpPr>
          <p:nvPr>
            <p:ph type="title" idx="4294967295"/>
          </p:nvPr>
        </p:nvSpPr>
        <p:spPr>
          <a:xfrm>
            <a:off x="0" y="1438275"/>
            <a:ext cx="12192000" cy="2452688"/>
          </a:xfrm>
          <a:prstGeom prst="rect">
            <a:avLst/>
          </a:prstGeom>
          <a:solidFill>
            <a:schemeClr val="accent1"/>
          </a:solid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60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Background Data</a:t>
            </a:r>
            <a:br>
              <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rPr>
            </a:br>
            <a:endPar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2111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371272" y="1542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dirty="0">
                <a:solidFill>
                  <a:schemeClr val="dk1"/>
                </a:solidFill>
                <a:latin typeface="Calibri"/>
                <a:ea typeface="Calibri"/>
                <a:cs typeface="Calibri"/>
                <a:sym typeface="Calibri"/>
              </a:rPr>
              <a:t>2023 Data on Immigrants</a:t>
            </a:r>
            <a:endParaRPr dirty="0"/>
          </a:p>
        </p:txBody>
      </p:sp>
      <p:sp>
        <p:nvSpPr>
          <p:cNvPr id="228" name="Google Shape;228;p6"/>
          <p:cNvSpPr txBox="1">
            <a:spLocks noGrp="1"/>
          </p:cNvSpPr>
          <p:nvPr>
            <p:ph type="body" idx="4"/>
          </p:nvPr>
        </p:nvSpPr>
        <p:spPr>
          <a:xfrm>
            <a:off x="500993" y="2729637"/>
            <a:ext cx="4927600" cy="1209318"/>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b="1" dirty="0">
                <a:solidFill>
                  <a:schemeClr val="dk1"/>
                </a:solidFill>
              </a:rPr>
              <a:t>48 Million Immigrants</a:t>
            </a:r>
            <a:endParaRPr sz="3200" b="1" dirty="0">
              <a:solidFill>
                <a:schemeClr val="dk1"/>
              </a:solidFill>
            </a:endParaRPr>
          </a:p>
          <a:p>
            <a:pPr marL="342900">
              <a:buSzPts val="3200"/>
            </a:pPr>
            <a:r>
              <a:rPr lang="en-US" sz="2400" dirty="0">
                <a:solidFill>
                  <a:schemeClr val="dk1"/>
                </a:solidFill>
              </a:rPr>
              <a:t>14.4</a:t>
            </a:r>
            <a:r>
              <a:rPr lang="en-US" sz="2400" dirty="0"/>
              <a:t> </a:t>
            </a:r>
            <a:r>
              <a:rPr lang="en-US" sz="2400" dirty="0">
                <a:solidFill>
                  <a:schemeClr val="dk1"/>
                </a:solidFill>
              </a:rPr>
              <a:t>% </a:t>
            </a:r>
            <a:r>
              <a:rPr lang="en-US" sz="2400" dirty="0">
                <a:solidFill>
                  <a:schemeClr val="tx1"/>
                </a:solidFill>
              </a:rPr>
              <a:t>of U.S. </a:t>
            </a:r>
            <a:r>
              <a:rPr lang="en-US" sz="2400" dirty="0">
                <a:solidFill>
                  <a:schemeClr val="dk1"/>
                </a:solidFill>
              </a:rPr>
              <a:t>Population</a:t>
            </a:r>
            <a:endParaRPr lang="en-US" sz="3200" dirty="0"/>
          </a:p>
        </p:txBody>
      </p:sp>
      <p:pic>
        <p:nvPicPr>
          <p:cNvPr id="227" name="Google Shape;227;p6" descr="Map of United States&#10;&#10;&#10;" title="Map of United States"/>
          <p:cNvPicPr preferRelativeResize="0">
            <a:picLocks noGrp="1"/>
          </p:cNvPicPr>
          <p:nvPr>
            <p:ph type="body" idx="2"/>
          </p:nvPr>
        </p:nvPicPr>
        <p:blipFill rotWithShape="1">
          <a:blip r:embed="rId3">
            <a:alphaModFix/>
          </a:blip>
          <a:srcRect/>
          <a:stretch/>
        </p:blipFill>
        <p:spPr>
          <a:xfrm>
            <a:off x="5065178" y="1703526"/>
            <a:ext cx="6091384" cy="3450948"/>
          </a:xfrm>
          <a:prstGeom prst="rect">
            <a:avLst/>
          </a:prstGeom>
          <a:noFill/>
          <a:ln>
            <a:noFill/>
          </a:ln>
        </p:spPr>
      </p:pic>
      <p:sp>
        <p:nvSpPr>
          <p:cNvPr id="3" name="TextBox 2">
            <a:extLst>
              <a:ext uri="{FF2B5EF4-FFF2-40B4-BE49-F238E27FC236}">
                <a16:creationId xmlns:a16="http://schemas.microsoft.com/office/drawing/2014/main" id="{C3D9FFC9-828B-C05D-C9F8-BB0F2CE8B7EF}"/>
              </a:ext>
            </a:extLst>
          </p:cNvPr>
          <p:cNvSpPr txBox="1"/>
          <p:nvPr/>
        </p:nvSpPr>
        <p:spPr>
          <a:xfrm>
            <a:off x="4434251" y="6234995"/>
            <a:ext cx="7563196" cy="338554"/>
          </a:xfrm>
          <a:prstGeom prst="rect">
            <a:avLst/>
          </a:prstGeom>
          <a:noFill/>
        </p:spPr>
        <p:txBody>
          <a:bodyPr wrap="square">
            <a:spAutoFit/>
          </a:bodyPr>
          <a:lstStyle/>
          <a:p>
            <a:pPr>
              <a:buSzPts val="1200"/>
              <a:defRPr/>
            </a:pPr>
            <a:r>
              <a:rPr kumimoji="0" lang="en-US" sz="1600" b="0" i="0" strike="noStrike" kern="0" cap="none" spc="0" normalizeH="0" baseline="0" noProof="0" dirty="0">
                <a:ln>
                  <a:noFill/>
                </a:ln>
                <a:solidFill>
                  <a:schemeClr val="bg1"/>
                </a:solidFill>
                <a:effectLst/>
                <a:uLnTx/>
                <a:uFillTx/>
                <a:latin typeface="Calibri"/>
                <a:cs typeface="Calibri"/>
                <a:sym typeface="Calibri"/>
              </a:rPr>
              <a:t>Source:</a:t>
            </a:r>
            <a:r>
              <a:rPr kumimoji="0" lang="en-US" sz="1100" b="0" i="0" u="sng" strike="noStrike" kern="0" cap="none" spc="0" normalizeH="0" baseline="0" noProof="0" dirty="0">
                <a:ln>
                  <a:noFill/>
                </a:ln>
                <a:solidFill>
                  <a:schemeClr val="bg1"/>
                </a:solidFill>
                <a:effectLst/>
                <a:uLnTx/>
                <a:uFillTx/>
                <a:latin typeface="Calibri"/>
                <a:cs typeface="Calibri"/>
                <a:sym typeface="Calibri"/>
              </a:rPr>
              <a:t> </a:t>
            </a:r>
            <a:r>
              <a:rPr lang="en-US" sz="1400" dirty="0">
                <a:solidFill>
                  <a:schemeClr val="bg1"/>
                </a:solidFill>
              </a:rPr>
              <a:t>https://data.census.gov/table/ACSSPP1Y2023.S0201?t=601:Foreign-Born&amp;y=2023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311A-5CD5-0E21-FFA5-CA9D79AEA88C}"/>
              </a:ext>
            </a:extLst>
          </p:cNvPr>
          <p:cNvSpPr>
            <a:spLocks noGrp="1"/>
          </p:cNvSpPr>
          <p:nvPr>
            <p:ph type="title"/>
          </p:nvPr>
        </p:nvSpPr>
        <p:spPr>
          <a:xfrm>
            <a:off x="1163200" y="295954"/>
            <a:ext cx="9795211" cy="1070452"/>
          </a:xfrm>
        </p:spPr>
        <p:txBody>
          <a:bodyPr>
            <a:noAutofit/>
          </a:bodyPr>
          <a:lstStyle/>
          <a:p>
            <a:pPr algn="ctr"/>
            <a:r>
              <a:rPr lang="en-US" dirty="0"/>
              <a:t>Language in the United States</a:t>
            </a:r>
          </a:p>
        </p:txBody>
      </p:sp>
      <p:pic>
        <p:nvPicPr>
          <p:cNvPr id="5" name="Picture 5" descr="Data for language use in the United States for 2022">
            <a:extLst>
              <a:ext uri="{FF2B5EF4-FFF2-40B4-BE49-F238E27FC236}">
                <a16:creationId xmlns:a16="http://schemas.microsoft.com/office/drawing/2014/main" id="{E3FF7AA9-2B28-9E03-25EE-5A2789C84566}"/>
              </a:ext>
            </a:extLst>
          </p:cNvPr>
          <p:cNvPicPr>
            <a:picLocks noChangeAspect="1"/>
          </p:cNvPicPr>
          <p:nvPr/>
        </p:nvPicPr>
        <p:blipFill>
          <a:blip r:embed="rId3"/>
          <a:srcRect/>
          <a:stretch/>
        </p:blipFill>
        <p:spPr>
          <a:xfrm>
            <a:off x="1163200" y="1807577"/>
            <a:ext cx="9865595" cy="3649067"/>
          </a:xfrm>
          <a:prstGeom prst="rect">
            <a:avLst/>
          </a:prstGeom>
          <a:ln>
            <a:solidFill>
              <a:schemeClr val="tx1"/>
            </a:solidFill>
          </a:ln>
        </p:spPr>
      </p:pic>
      <p:sp>
        <p:nvSpPr>
          <p:cNvPr id="3" name="TextBox 2">
            <a:extLst>
              <a:ext uri="{FF2B5EF4-FFF2-40B4-BE49-F238E27FC236}">
                <a16:creationId xmlns:a16="http://schemas.microsoft.com/office/drawing/2014/main" id="{38FB7D04-CC4F-15E3-8AED-8022D7F13553}"/>
              </a:ext>
            </a:extLst>
          </p:cNvPr>
          <p:cNvSpPr txBox="1"/>
          <p:nvPr/>
        </p:nvSpPr>
        <p:spPr>
          <a:xfrm>
            <a:off x="4550447" y="6338986"/>
            <a:ext cx="74708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4"/>
              </a:rPr>
              <a:t>https://www.census.gov/acs/www/about/why-we-ask-each-question/language/</a:t>
            </a:r>
            <a:endParaRPr lang="en-US" sz="1200" dirty="0">
              <a:latin typeface="Calibri"/>
            </a:endParaRPr>
          </a:p>
        </p:txBody>
      </p:sp>
    </p:spTree>
    <p:extLst>
      <p:ext uri="{BB962C8B-B14F-4D97-AF65-F5344CB8AC3E}">
        <p14:creationId xmlns:p14="http://schemas.microsoft.com/office/powerpoint/2010/main" val="206534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CE6B-CDC9-CC08-51B8-D3ECCAAE5362}"/>
              </a:ext>
            </a:extLst>
          </p:cNvPr>
          <p:cNvSpPr>
            <a:spLocks noGrp="1"/>
          </p:cNvSpPr>
          <p:nvPr>
            <p:ph type="title"/>
          </p:nvPr>
        </p:nvSpPr>
        <p:spPr>
          <a:xfrm>
            <a:off x="317053" y="2164617"/>
            <a:ext cx="4453173" cy="1446090"/>
          </a:xfrm>
        </p:spPr>
        <p:txBody>
          <a:bodyPr>
            <a:normAutofit/>
          </a:bodyPr>
          <a:lstStyle/>
          <a:p>
            <a:r>
              <a:rPr lang="en-US" dirty="0"/>
              <a:t>Census Question</a:t>
            </a:r>
          </a:p>
        </p:txBody>
      </p:sp>
      <p:pic>
        <p:nvPicPr>
          <p:cNvPr id="6" name="Picture 5" descr="Green box shows question 14 from the U.S. Census. Does this person speak a language other than English at home? What is the language? How well does this person speak English?">
            <a:extLst>
              <a:ext uri="{FF2B5EF4-FFF2-40B4-BE49-F238E27FC236}">
                <a16:creationId xmlns:a16="http://schemas.microsoft.com/office/drawing/2014/main" id="{E15AEC4C-C6D8-5145-E7B5-A31B201C8834}"/>
              </a:ext>
            </a:extLst>
          </p:cNvPr>
          <p:cNvPicPr>
            <a:picLocks noChangeAspect="1"/>
          </p:cNvPicPr>
          <p:nvPr/>
        </p:nvPicPr>
        <p:blipFill>
          <a:blip r:embed="rId3"/>
          <a:srcRect/>
          <a:stretch/>
        </p:blipFill>
        <p:spPr>
          <a:xfrm>
            <a:off x="5223656" y="605172"/>
            <a:ext cx="5486614" cy="5231424"/>
          </a:xfrm>
          <a:prstGeom prst="rect">
            <a:avLst/>
          </a:prstGeom>
        </p:spPr>
      </p:pic>
    </p:spTree>
    <p:extLst>
      <p:ext uri="{BB962C8B-B14F-4D97-AF65-F5344CB8AC3E}">
        <p14:creationId xmlns:p14="http://schemas.microsoft.com/office/powerpoint/2010/main" val="304951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F735-958B-E461-26A9-F8934F6DBD03}"/>
              </a:ext>
            </a:extLst>
          </p:cNvPr>
          <p:cNvSpPr>
            <a:spLocks noGrp="1"/>
          </p:cNvSpPr>
          <p:nvPr>
            <p:ph type="title"/>
          </p:nvPr>
        </p:nvSpPr>
        <p:spPr>
          <a:xfrm>
            <a:off x="235394" y="1584182"/>
            <a:ext cx="3410202" cy="2108443"/>
          </a:xfrm>
        </p:spPr>
        <p:txBody>
          <a:bodyPr>
            <a:noAutofit/>
          </a:bodyPr>
          <a:lstStyle/>
          <a:p>
            <a:pPr algn="ctr"/>
            <a:r>
              <a:rPr lang="en-US" dirty="0"/>
              <a:t>English Proficiency Levels</a:t>
            </a:r>
          </a:p>
        </p:txBody>
      </p:sp>
      <p:sp>
        <p:nvSpPr>
          <p:cNvPr id="3" name="Text Placeholder 2">
            <a:extLst>
              <a:ext uri="{FF2B5EF4-FFF2-40B4-BE49-F238E27FC236}">
                <a16:creationId xmlns:a16="http://schemas.microsoft.com/office/drawing/2014/main" id="{90FB953D-380C-40CF-C6E4-EBFB50AF9879}"/>
              </a:ext>
            </a:extLst>
          </p:cNvPr>
          <p:cNvSpPr>
            <a:spLocks noGrp="1"/>
          </p:cNvSpPr>
          <p:nvPr>
            <p:ph type="body" idx="1"/>
          </p:nvPr>
        </p:nvSpPr>
        <p:spPr>
          <a:xfrm>
            <a:off x="3912449" y="6138153"/>
            <a:ext cx="7867747" cy="641606"/>
          </a:xfrm>
        </p:spPr>
        <p:txBody>
          <a:bodyPr>
            <a:noAutofit/>
          </a:bodyPr>
          <a:lstStyle/>
          <a:p>
            <a:pPr marL="114300" indent="0">
              <a:buNone/>
            </a:pPr>
            <a:r>
              <a:rPr lang="en-US" sz="1400" dirty="0">
                <a:solidFill>
                  <a:schemeClr val="bg1"/>
                </a:solidFill>
              </a:rPr>
              <a:t>Source: </a:t>
            </a:r>
            <a:br>
              <a:rPr lang="en-US" sz="1400" dirty="0">
                <a:solidFill>
                  <a:schemeClr val="bg1"/>
                </a:solidFill>
              </a:rPr>
            </a:br>
            <a:r>
              <a:rPr lang="en-US" sz="1400" dirty="0">
                <a:solidFill>
                  <a:schemeClr val="bg1"/>
                </a:solidFill>
                <a:hlinkClick r:id="rId3">
                  <a:extLst>
                    <a:ext uri="{A12FA001-AC4F-418D-AE19-62706E023703}">
                      <ahyp:hlinkClr xmlns:ahyp="http://schemas.microsoft.com/office/drawing/2018/hyperlinkcolor" val="tx"/>
                    </a:ext>
                  </a:extLst>
                </a:hlinkClick>
              </a:rPr>
              <a:t>www.census.gov/library/visualizations/interactive/people-that-speak-english-less-than-very-well.html</a:t>
            </a:r>
            <a:endParaRPr lang="en-US" sz="2000" dirty="0">
              <a:solidFill>
                <a:schemeClr val="bg1"/>
              </a:solidFill>
            </a:endParaRPr>
          </a:p>
        </p:txBody>
      </p:sp>
      <p:pic>
        <p:nvPicPr>
          <p:cNvPr id="6" name="Picture 5">
            <a:extLst>
              <a:ext uri="{FF2B5EF4-FFF2-40B4-BE49-F238E27FC236}">
                <a16:creationId xmlns:a16="http://schemas.microsoft.com/office/drawing/2014/main" id="{DF32F634-BB42-39FF-5E30-A4D9D8BE77AF}"/>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027877" y="126881"/>
            <a:ext cx="7235846" cy="5791064"/>
          </a:xfrm>
          <a:prstGeom prst="rect">
            <a:avLst/>
          </a:prstGeom>
        </p:spPr>
      </p:pic>
    </p:spTree>
    <p:extLst>
      <p:ext uri="{BB962C8B-B14F-4D97-AF65-F5344CB8AC3E}">
        <p14:creationId xmlns:p14="http://schemas.microsoft.com/office/powerpoint/2010/main" val="4168908979"/>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2764</Words>
  <Application>Microsoft Office PowerPoint</Application>
  <PresentationFormat>Widescreen</PresentationFormat>
  <Paragraphs>184</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Arial</vt:lpstr>
      <vt:lpstr>Avenir Next</vt:lpstr>
      <vt:lpstr>Avenir Next W01</vt:lpstr>
      <vt:lpstr>Calibri</vt:lpstr>
      <vt:lpstr>Corbel</vt:lpstr>
      <vt:lpstr>Helvetica</vt:lpstr>
      <vt:lpstr>inherit</vt:lpstr>
      <vt:lpstr>Lato</vt:lpstr>
      <vt:lpstr>Noteworthy</vt:lpstr>
      <vt:lpstr>Segoe UI</vt:lpstr>
      <vt:lpstr>Basis</vt:lpstr>
      <vt:lpstr>    Providing Multilingual Health Information </vt:lpstr>
      <vt:lpstr>NNLM</vt:lpstr>
      <vt:lpstr>Agenda</vt:lpstr>
      <vt:lpstr>Question: Languages in Your Community</vt:lpstr>
      <vt:lpstr>     Background Data </vt:lpstr>
      <vt:lpstr>2023 Data on Immigrants</vt:lpstr>
      <vt:lpstr>Language in the United States</vt:lpstr>
      <vt:lpstr>Census Question</vt:lpstr>
      <vt:lpstr>English Proficiency Levels</vt:lpstr>
      <vt:lpstr>Top Languages spoken at home in the United States (2021)</vt:lpstr>
      <vt:lpstr>State Immigration Data Profiles</vt:lpstr>
      <vt:lpstr>ArcGIS: What languages are spoken by people who have limited English ability?</vt:lpstr>
      <vt:lpstr>Locating Census Data</vt:lpstr>
      <vt:lpstr>     Information Resources </vt:lpstr>
      <vt:lpstr>Health Information in Languages other than English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26</cp:revision>
  <dcterms:created xsi:type="dcterms:W3CDTF">2024-10-31T20:28:02Z</dcterms:created>
  <dcterms:modified xsi:type="dcterms:W3CDTF">2025-05-28T13:50:02Z</dcterms:modified>
</cp:coreProperties>
</file>